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y="5143500" cx="9144000"/>
  <p:notesSz cx="6858000" cy="9144000"/>
  <p:embeddedFontLst>
    <p:embeddedFont>
      <p:font typeface="Lobster"/>
      <p:regular r:id="rId74"/>
    </p:embeddedFont>
    <p:embeddedFont>
      <p:font typeface="PT Sans Narrow"/>
      <p:regular r:id="rId75"/>
      <p:bold r:id="rId76"/>
    </p:embeddedFont>
    <p:embeddedFont>
      <p:font typeface="Open Sans"/>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TSansNarrow-regular.fntdata"/><Relationship Id="rId30" Type="http://schemas.openxmlformats.org/officeDocument/2006/relationships/slide" Target="slides/slide25.xml"/><Relationship Id="rId74" Type="http://schemas.openxmlformats.org/officeDocument/2006/relationships/font" Target="fonts/Lobster-regular.fntdata"/><Relationship Id="rId33" Type="http://schemas.openxmlformats.org/officeDocument/2006/relationships/slide" Target="slides/slide28.xml"/><Relationship Id="rId77" Type="http://schemas.openxmlformats.org/officeDocument/2006/relationships/font" Target="fonts/OpenSans-regular.fntdata"/><Relationship Id="rId32" Type="http://schemas.openxmlformats.org/officeDocument/2006/relationships/slide" Target="slides/slide27.xml"/><Relationship Id="rId76" Type="http://schemas.openxmlformats.org/officeDocument/2006/relationships/font" Target="fonts/PTSansNarrow-bold.fntdata"/><Relationship Id="rId35" Type="http://schemas.openxmlformats.org/officeDocument/2006/relationships/slide" Target="slides/slide30.xml"/><Relationship Id="rId79" Type="http://schemas.openxmlformats.org/officeDocument/2006/relationships/font" Target="fonts/OpenSans-italic.fntdata"/><Relationship Id="rId34" Type="http://schemas.openxmlformats.org/officeDocument/2006/relationships/slide" Target="slides/slide29.xml"/><Relationship Id="rId78" Type="http://schemas.openxmlformats.org/officeDocument/2006/relationships/font" Target="fonts/OpenSans-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64d847199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64d847199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64d847199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64d847199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64d847199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64d847199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645e663ac5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645e663ac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64d847199a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64d847199a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645e663ac5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645e663ac5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645e663ac5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645e663ac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64d847199a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64d847199a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45e663ac5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45e663ac5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64b766cf6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64b766cf6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645e663ac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645e663ac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64d847199a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64d847199a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64d847199a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64d847199a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64d847199a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64d847199a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64d847199a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64d847199a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64d847199a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64d847199a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64d847199a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64d847199a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64d847199a_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64d847199a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64d847199a_2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64d847199a_2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64d847199a_2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64d847199a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64d847199a_2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64d847199a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645e663ac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645e663ac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64d847199a_2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64d847199a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64d847199a_2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64d847199a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64d847199a_2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64d847199a_2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64d847199a_2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64d847199a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64d847199a_2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64d847199a_2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64d847199a_2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64d847199a_2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64b6aab7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64b6aab7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64d847199a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64d847199a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64b6aab79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64b6aab79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64d847199a_6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64d847199a_6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64d847199a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64d847199a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64d5108b3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64d5108b3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64d847199a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64d847199a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64d847199a_6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64d847199a_6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64d5108b34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64d5108b34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64c9275ba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64c9275ba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64d5108b34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64d5108b34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64d847199a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64d847199a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64c9275ba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64c9275ba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64d847199a_6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64d847199a_6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g64d5108b34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64d5108b34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64d847199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64d847199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64d847199a_6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64d847199a_6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64d847199a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64d847199a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64b6aab79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64b6aab79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64d5108b3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64d5108b3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64d31055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64d31055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64d5108b34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64d5108b34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64d5108b34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64d5108b34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64c9275b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64c9275b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64d847199a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64d847199a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64d847199a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64d847199a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645e663ac5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645e663ac5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64d847199a_6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64d847199a_6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g64d847199a_6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64d847199a_6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64d847199a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64d847199a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64d5108b34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64d5108b34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64d5108b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64d5108b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Google Shape;557;g64d847199a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64d847199a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64c9275ba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64c9275ba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64b6aab79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64b6aab79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0" name="Shape 580"/>
        <p:cNvGrpSpPr/>
        <p:nvPr/>
      </p:nvGrpSpPr>
      <p:grpSpPr>
        <a:xfrm>
          <a:off x="0" y="0"/>
          <a:ext cx="0" cy="0"/>
          <a:chOff x="0" y="0"/>
          <a:chExt cx="0" cy="0"/>
        </a:xfrm>
      </p:grpSpPr>
      <p:sp>
        <p:nvSpPr>
          <p:cNvPr id="581" name="Google Shape;581;g64b6aab79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64b6aab79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645e663ac5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45e663ac5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64d847199a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64d847199a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645e663ac5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645e663ac5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hyperlink" Target="https://tenor.com/view/homer-fist-angry-the-simpsons-gif-530396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hyperlink" Target="https://www.hape.com/fr/en/toy/fix-it-tool-box/E300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hyperlink" Target="https://www.thespruce.com/pictures-of-weeds-4069715"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1.jp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cloudwars.co/azure-cloud-failures-microsoft-reliability/" TargetMode="External"/><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hyperlink" Target="https://www.synopsys.com/software-integrity/resources/analyst-reports/security-in-the-cloud.html" TargetMode="External"/><Relationship Id="rId7" Type="http://schemas.openxmlformats.org/officeDocument/2006/relationships/image" Target="../media/image8.png"/><Relationship Id="rId8" Type="http://schemas.openxmlformats.org/officeDocument/2006/relationships/hyperlink" Target="https://www.zdnet.com/article/google-details-catastrophic-cloud-outage-events-promises-to-do-better-next-tim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s://libraries.universityofcalifornia.edu/groups/files/hosc/docs/_Efficient_Archival_Processing_Guidelines_v3-1.pdf" TargetMode="Externa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twitter.com/sacaitlin" TargetMode="External"/><Relationship Id="rId4" Type="http://schemas.openxmlformats.org/officeDocument/2006/relationships/hyperlink" Target="https://twitter.com/sacaitlin" TargetMode="External"/><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videocenter.isdh.in.gov/videos/" TargetMode="External"/><Relationship Id="rId4" Type="http://schemas.openxmlformats.org/officeDocument/2006/relationships/hyperlink" Target="http://videocenter.isdh.in.gov/video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1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1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8.xml"/><Relationship Id="rId3" Type="http://schemas.openxmlformats.org/officeDocument/2006/relationships/hyperlink" Target="http://preservationmatters.blogspot.com/2018/11/preservation-of-av-materials-in.html" TargetMode="External"/><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15.pn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 Id="rId3"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5.xml"/><Relationship Id="rId3" Type="http://schemas.openxmlformats.org/officeDocument/2006/relationships/image" Target="../media/image20.jpg"/><Relationship Id="rId4" Type="http://schemas.openxmlformats.org/officeDocument/2006/relationships/image" Target="../media/image2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www.connectingtocollections.org/the_deaccessioning_dilemma_laws_ethics_and_action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Less Product, More Joy</a:t>
            </a:r>
            <a:endParaRPr/>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57150" rtl="0" algn="ctr">
              <a:lnSpc>
                <a:spcPct val="115000"/>
              </a:lnSpc>
              <a:spcBef>
                <a:spcPts val="0"/>
              </a:spcBef>
              <a:spcAft>
                <a:spcPts val="0"/>
              </a:spcAft>
              <a:buNone/>
            </a:pPr>
            <a:r>
              <a:rPr b="1" lang="en" sz="1800"/>
              <a:t>Practical Approaches for Reappraisal, Weeding, and Deaccessioning</a:t>
            </a:r>
            <a:endParaRPr b="1" sz="1800"/>
          </a:p>
        </p:txBody>
      </p:sp>
      <p:sp>
        <p:nvSpPr>
          <p:cNvPr id="68" name="Google Shape;6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Have you ever asked yourself…</a:t>
            </a:r>
            <a:endParaRPr/>
          </a:p>
        </p:txBody>
      </p:sp>
      <p:sp>
        <p:nvSpPr>
          <p:cNvPr id="137" name="Google Shape;137;p22"/>
          <p:cNvSpPr txBox="1"/>
          <p:nvPr>
            <p:ph idx="1" type="body"/>
          </p:nvPr>
        </p:nvSpPr>
        <p:spPr>
          <a:xfrm>
            <a:off x="4502675" y="1147350"/>
            <a:ext cx="4482000" cy="3177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222222"/>
                </a:solidFill>
              </a:rPr>
              <a:t>What were they thinking?</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Why did they collect that?</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Why wouldn’t they have done it this way?</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Who thought this was a good idea?</a:t>
            </a:r>
            <a:endParaRPr sz="2400">
              <a:solidFill>
                <a:srgbClr val="222222"/>
              </a:solidFill>
            </a:endParaRPr>
          </a:p>
          <a:p>
            <a:pPr indent="0" lvl="0" marL="0" rtl="0" algn="l">
              <a:lnSpc>
                <a:spcPct val="71428"/>
              </a:lnSpc>
              <a:spcBef>
                <a:spcPts val="1100"/>
              </a:spcBef>
              <a:spcAft>
                <a:spcPts val="1100"/>
              </a:spcAft>
              <a:buNone/>
            </a:pPr>
            <a:r>
              <a:t/>
            </a:r>
            <a:endParaRPr sz="2400">
              <a:solidFill>
                <a:srgbClr val="222222"/>
              </a:solidFill>
            </a:endParaRPr>
          </a:p>
        </p:txBody>
      </p:sp>
      <p:pic>
        <p:nvPicPr>
          <p:cNvPr id="138" name="Google Shape;138;p22"/>
          <p:cNvPicPr preferRelativeResize="0"/>
          <p:nvPr/>
        </p:nvPicPr>
        <p:blipFill>
          <a:blip r:embed="rId3">
            <a:alphaModFix/>
          </a:blip>
          <a:stretch>
            <a:fillRect/>
          </a:stretch>
        </p:blipFill>
        <p:spPr>
          <a:xfrm>
            <a:off x="401475" y="1174550"/>
            <a:ext cx="3948800" cy="2902139"/>
          </a:xfrm>
          <a:prstGeom prst="rect">
            <a:avLst/>
          </a:prstGeom>
          <a:noFill/>
          <a:ln>
            <a:noFill/>
          </a:ln>
        </p:spPr>
      </p:pic>
      <p:sp>
        <p:nvSpPr>
          <p:cNvPr id="139" name="Google Shape;139;p22"/>
          <p:cNvSpPr txBox="1"/>
          <p:nvPr>
            <p:ph idx="1" type="body"/>
          </p:nvPr>
        </p:nvSpPr>
        <p:spPr>
          <a:xfrm>
            <a:off x="311700" y="4025375"/>
            <a:ext cx="4150800" cy="615300"/>
          </a:xfrm>
          <a:prstGeom prst="rect">
            <a:avLst/>
          </a:prstGeom>
        </p:spPr>
        <p:txBody>
          <a:bodyPr anchorCtr="0" anchor="t" bIns="91425" lIns="91425" spcFirstLastPara="1" rIns="91425" wrap="square" tIns="91425">
            <a:noAutofit/>
          </a:bodyPr>
          <a:lstStyle/>
          <a:p>
            <a:pPr indent="0" lvl="0" marL="0" rtl="0" algn="l">
              <a:lnSpc>
                <a:spcPct val="71428"/>
              </a:lnSpc>
              <a:spcBef>
                <a:spcPts val="0"/>
              </a:spcBef>
              <a:spcAft>
                <a:spcPts val="0"/>
              </a:spcAft>
              <a:buNone/>
            </a:pPr>
            <a:r>
              <a:rPr lang="en" sz="1200">
                <a:solidFill>
                  <a:srgbClr val="000000"/>
                </a:solidFill>
              </a:rPr>
              <a:t>Homer Simpson by Matt Groening. </a:t>
            </a:r>
            <a:r>
              <a:rPr lang="en" sz="1200">
                <a:solidFill>
                  <a:srgbClr val="000000"/>
                </a:solidFill>
              </a:rPr>
              <a:t>Image retrived from </a:t>
            </a:r>
            <a:r>
              <a:rPr lang="en" sz="1200" u="sng">
                <a:solidFill>
                  <a:srgbClr val="000000"/>
                </a:solidFill>
                <a:hlinkClick r:id="rId4"/>
              </a:rPr>
              <a:t>https://tenor.com/view/homer-fist-angry-the-simpsons-gif-5303966</a:t>
            </a:r>
            <a:endParaRPr sz="1200">
              <a:solidFill>
                <a:srgbClr val="000000"/>
              </a:solidFill>
            </a:endParaRPr>
          </a:p>
          <a:p>
            <a:pPr indent="-1371600" lvl="0" marL="1371600" rtl="0" algn="l">
              <a:lnSpc>
                <a:spcPct val="71428"/>
              </a:lnSpc>
              <a:spcBef>
                <a:spcPts val="0"/>
              </a:spcBef>
              <a:spcAft>
                <a:spcPts val="0"/>
              </a:spcAft>
              <a:buNone/>
            </a:pPr>
            <a:r>
              <a:t/>
            </a:r>
            <a:endParaRPr sz="1200">
              <a:solidFill>
                <a:srgbClr val="000000"/>
              </a:solidFill>
            </a:endParaRPr>
          </a:p>
          <a:p>
            <a:pPr indent="-1371600" lvl="0" marL="1371600" rtl="0" algn="l">
              <a:lnSpc>
                <a:spcPct val="71428"/>
              </a:lnSpc>
              <a:spcBef>
                <a:spcPts val="0"/>
              </a:spcBef>
              <a:spcAft>
                <a:spcPts val="0"/>
              </a:spcAft>
              <a:buNone/>
            </a:pPr>
            <a:r>
              <a:t/>
            </a:r>
            <a:endParaRPr sz="1200">
              <a:solidFill>
                <a:srgbClr val="000000"/>
              </a:solidFill>
            </a:endParaRPr>
          </a:p>
        </p:txBody>
      </p:sp>
      <p:sp>
        <p:nvSpPr>
          <p:cNvPr id="140" name="Google Shape;140;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Possible Answers </a:t>
            </a:r>
            <a:endParaRPr/>
          </a:p>
          <a:p>
            <a:pPr indent="0" lvl="0" marL="0" rtl="0" algn="l">
              <a:spcBef>
                <a:spcPts val="0"/>
              </a:spcBef>
              <a:spcAft>
                <a:spcPts val="0"/>
              </a:spcAft>
              <a:buNone/>
            </a:pPr>
            <a:r>
              <a:rPr lang="en"/>
              <a:t>(Or</a:t>
            </a:r>
            <a:r>
              <a:rPr lang="en"/>
              <a:t> Reasons for Reappraisal)</a:t>
            </a:r>
            <a:endParaRPr/>
          </a:p>
        </p:txBody>
      </p:sp>
      <p:sp>
        <p:nvSpPr>
          <p:cNvPr id="146" name="Google Shape;146;p23"/>
          <p:cNvSpPr txBox="1"/>
          <p:nvPr>
            <p:ph idx="1" type="body"/>
          </p:nvPr>
        </p:nvSpPr>
        <p:spPr>
          <a:xfrm>
            <a:off x="384225" y="1604550"/>
            <a:ext cx="8448000" cy="28560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0"/>
              </a:spcAft>
              <a:buNone/>
            </a:pPr>
            <a:r>
              <a:rPr lang="en" sz="2400">
                <a:solidFill>
                  <a:srgbClr val="222222"/>
                </a:solidFill>
              </a:rPr>
              <a:t>What were they thinking?</a:t>
            </a:r>
            <a:endParaRPr sz="2400">
              <a:solidFill>
                <a:srgbClr val="222222"/>
              </a:solidFill>
            </a:endParaRPr>
          </a:p>
          <a:p>
            <a:pPr indent="457200" lvl="0" marL="0" rtl="0" algn="l">
              <a:lnSpc>
                <a:spcPct val="115000"/>
              </a:lnSpc>
              <a:spcBef>
                <a:spcPts val="1100"/>
              </a:spcBef>
              <a:spcAft>
                <a:spcPts val="0"/>
              </a:spcAft>
              <a:buNone/>
            </a:pPr>
            <a:r>
              <a:rPr lang="en" sz="2400">
                <a:solidFill>
                  <a:srgbClr val="222222"/>
                </a:solidFill>
              </a:rPr>
              <a:t>Original appraisal was unsound.</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Why did they collect that?</a:t>
            </a:r>
            <a:endParaRPr sz="2400">
              <a:solidFill>
                <a:srgbClr val="222222"/>
              </a:solidFill>
            </a:endParaRPr>
          </a:p>
          <a:p>
            <a:pPr indent="0" lvl="0" marL="0" rtl="0" algn="l">
              <a:lnSpc>
                <a:spcPct val="115000"/>
              </a:lnSpc>
              <a:spcBef>
                <a:spcPts val="1100"/>
              </a:spcBef>
              <a:spcAft>
                <a:spcPts val="1100"/>
              </a:spcAft>
              <a:buNone/>
            </a:pPr>
            <a:r>
              <a:rPr lang="en" sz="2400">
                <a:solidFill>
                  <a:srgbClr val="222222"/>
                </a:solidFill>
              </a:rPr>
              <a:t>	The collecting policy has changed.</a:t>
            </a:r>
            <a:endParaRPr sz="2400">
              <a:solidFill>
                <a:srgbClr val="222222"/>
              </a:solidFill>
            </a:endParaRPr>
          </a:p>
        </p:txBody>
      </p:sp>
      <p:sp>
        <p:nvSpPr>
          <p:cNvPr id="147" name="Google Shape;14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Possible Answers </a:t>
            </a:r>
            <a:endParaRPr/>
          </a:p>
          <a:p>
            <a:pPr indent="0" lvl="0" marL="0" rtl="0" algn="l">
              <a:spcBef>
                <a:spcPts val="0"/>
              </a:spcBef>
              <a:spcAft>
                <a:spcPts val="0"/>
              </a:spcAft>
              <a:buNone/>
            </a:pPr>
            <a:r>
              <a:rPr lang="en"/>
              <a:t>(Or Reasons for Reappraisal)</a:t>
            </a:r>
            <a:endParaRPr/>
          </a:p>
        </p:txBody>
      </p:sp>
      <p:sp>
        <p:nvSpPr>
          <p:cNvPr id="153" name="Google Shape;153;p24"/>
          <p:cNvSpPr txBox="1"/>
          <p:nvPr>
            <p:ph idx="1" type="body"/>
          </p:nvPr>
        </p:nvSpPr>
        <p:spPr>
          <a:xfrm>
            <a:off x="384225" y="1604550"/>
            <a:ext cx="8448000" cy="28560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0"/>
              </a:spcAft>
              <a:buNone/>
            </a:pPr>
            <a:r>
              <a:rPr lang="en" sz="2400">
                <a:solidFill>
                  <a:srgbClr val="222222"/>
                </a:solidFill>
              </a:rPr>
              <a:t>Why wouldn’t they have done it this way?</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	Processing methods have changed.</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Who thought this was a good idea?</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	Perceived value of materials have changed.</a:t>
            </a:r>
            <a:endParaRPr sz="2400">
              <a:solidFill>
                <a:srgbClr val="222222"/>
              </a:solidFill>
            </a:endParaRPr>
          </a:p>
          <a:p>
            <a:pPr indent="0" lvl="0" marL="0" rtl="0" algn="l">
              <a:lnSpc>
                <a:spcPct val="71428"/>
              </a:lnSpc>
              <a:spcBef>
                <a:spcPts val="1100"/>
              </a:spcBef>
              <a:spcAft>
                <a:spcPts val="1100"/>
              </a:spcAft>
              <a:buNone/>
            </a:pPr>
            <a:r>
              <a:t/>
            </a:r>
            <a:endParaRPr sz="2400">
              <a:solidFill>
                <a:srgbClr val="222222"/>
              </a:solidFill>
            </a:endParaRPr>
          </a:p>
        </p:txBody>
      </p:sp>
      <p:sp>
        <p:nvSpPr>
          <p:cNvPr id="154" name="Google Shape;15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0" name="Google Shape;160;p25"/>
          <p:cNvPicPr preferRelativeResize="0"/>
          <p:nvPr/>
        </p:nvPicPr>
        <p:blipFill>
          <a:blip r:embed="rId3">
            <a:alphaModFix/>
          </a:blip>
          <a:stretch>
            <a:fillRect/>
          </a:stretch>
        </p:blipFill>
        <p:spPr>
          <a:xfrm>
            <a:off x="131450" y="932425"/>
            <a:ext cx="4733056" cy="3686274"/>
          </a:xfrm>
          <a:prstGeom prst="rect">
            <a:avLst/>
          </a:prstGeom>
          <a:noFill/>
          <a:ln>
            <a:noFill/>
          </a:ln>
        </p:spPr>
      </p:pic>
      <p:grpSp>
        <p:nvGrpSpPr>
          <p:cNvPr id="161" name="Google Shape;161;p25"/>
          <p:cNvGrpSpPr/>
          <p:nvPr/>
        </p:nvGrpSpPr>
        <p:grpSpPr>
          <a:xfrm rot="1346006">
            <a:off x="5347654" y="1414285"/>
            <a:ext cx="3256417" cy="3256417"/>
            <a:chOff x="3366450" y="652400"/>
            <a:chExt cx="3256500" cy="3256500"/>
          </a:xfrm>
        </p:grpSpPr>
        <p:grpSp>
          <p:nvGrpSpPr>
            <p:cNvPr id="162" name="Google Shape;162;p25"/>
            <p:cNvGrpSpPr/>
            <p:nvPr/>
          </p:nvGrpSpPr>
          <p:grpSpPr>
            <a:xfrm>
              <a:off x="3366450" y="652400"/>
              <a:ext cx="3256500" cy="3256500"/>
              <a:chOff x="3366450" y="652400"/>
              <a:chExt cx="3256500" cy="3256500"/>
            </a:xfrm>
          </p:grpSpPr>
          <p:sp>
            <p:nvSpPr>
              <p:cNvPr id="163" name="Google Shape;163;p25"/>
              <p:cNvSpPr/>
              <p:nvPr/>
            </p:nvSpPr>
            <p:spPr>
              <a:xfrm rot="-2700000">
                <a:off x="3268369" y="1704287"/>
                <a:ext cx="3452661" cy="1152725"/>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 name="Google Shape;164;p25"/>
              <p:cNvCxnSpPr/>
              <p:nvPr/>
            </p:nvCxnSpPr>
            <p:spPr>
              <a:xfrm>
                <a:off x="3626725" y="2806800"/>
                <a:ext cx="371700" cy="322200"/>
              </a:xfrm>
              <a:prstGeom prst="straightConnector1">
                <a:avLst/>
              </a:prstGeom>
              <a:noFill/>
              <a:ln cap="flat" cmpd="sng" w="76200">
                <a:solidFill>
                  <a:schemeClr val="dk2"/>
                </a:solidFill>
                <a:prstDash val="solid"/>
                <a:round/>
                <a:headEnd len="med" w="med" type="none"/>
                <a:tailEnd len="med" w="med" type="none"/>
              </a:ln>
            </p:spPr>
          </p:cxnSp>
          <p:cxnSp>
            <p:nvCxnSpPr>
              <p:cNvPr id="165" name="Google Shape;165;p25"/>
              <p:cNvCxnSpPr/>
              <p:nvPr/>
            </p:nvCxnSpPr>
            <p:spPr>
              <a:xfrm>
                <a:off x="5608575" y="830225"/>
                <a:ext cx="371700" cy="322200"/>
              </a:xfrm>
              <a:prstGeom prst="straightConnector1">
                <a:avLst/>
              </a:prstGeom>
              <a:noFill/>
              <a:ln cap="flat" cmpd="sng" w="76200">
                <a:solidFill>
                  <a:schemeClr val="dk2"/>
                </a:solidFill>
                <a:prstDash val="solid"/>
                <a:round/>
                <a:headEnd len="med" w="med" type="none"/>
                <a:tailEnd len="med" w="med" type="none"/>
              </a:ln>
            </p:spPr>
          </p:cxnSp>
          <p:cxnSp>
            <p:nvCxnSpPr>
              <p:cNvPr id="166" name="Google Shape;166;p25"/>
              <p:cNvCxnSpPr/>
              <p:nvPr/>
            </p:nvCxnSpPr>
            <p:spPr>
              <a:xfrm>
                <a:off x="4704675" y="1767300"/>
                <a:ext cx="371700" cy="322200"/>
              </a:xfrm>
              <a:prstGeom prst="straightConnector1">
                <a:avLst/>
              </a:prstGeom>
              <a:noFill/>
              <a:ln cap="flat" cmpd="sng" w="76200">
                <a:solidFill>
                  <a:schemeClr val="dk2"/>
                </a:solidFill>
                <a:prstDash val="solid"/>
                <a:round/>
                <a:headEnd len="med" w="med" type="none"/>
                <a:tailEnd len="med" w="med" type="none"/>
              </a:ln>
            </p:spPr>
          </p:cxnSp>
          <p:cxnSp>
            <p:nvCxnSpPr>
              <p:cNvPr id="167" name="Google Shape;167;p25"/>
              <p:cNvCxnSpPr/>
              <p:nvPr/>
            </p:nvCxnSpPr>
            <p:spPr>
              <a:xfrm>
                <a:off x="3886425" y="2597950"/>
                <a:ext cx="136200" cy="136200"/>
              </a:xfrm>
              <a:prstGeom prst="straightConnector1">
                <a:avLst/>
              </a:prstGeom>
              <a:noFill/>
              <a:ln cap="flat" cmpd="sng" w="38100">
                <a:solidFill>
                  <a:schemeClr val="dk2"/>
                </a:solidFill>
                <a:prstDash val="solid"/>
                <a:round/>
                <a:headEnd len="med" w="med" type="none"/>
                <a:tailEnd len="med" w="med" type="none"/>
              </a:ln>
            </p:spPr>
          </p:cxnSp>
          <p:cxnSp>
            <p:nvCxnSpPr>
              <p:cNvPr id="168" name="Google Shape;168;p25"/>
              <p:cNvCxnSpPr/>
              <p:nvPr/>
            </p:nvCxnSpPr>
            <p:spPr>
              <a:xfrm>
                <a:off x="4173725" y="2310375"/>
                <a:ext cx="136200" cy="136200"/>
              </a:xfrm>
              <a:prstGeom prst="straightConnector1">
                <a:avLst/>
              </a:prstGeom>
              <a:noFill/>
              <a:ln cap="flat" cmpd="sng" w="38100">
                <a:solidFill>
                  <a:schemeClr val="dk2"/>
                </a:solidFill>
                <a:prstDash val="solid"/>
                <a:round/>
                <a:headEnd len="med" w="med" type="none"/>
                <a:tailEnd len="med" w="med" type="none"/>
              </a:ln>
            </p:spPr>
          </p:cxnSp>
          <p:cxnSp>
            <p:nvCxnSpPr>
              <p:cNvPr id="169" name="Google Shape;169;p25"/>
              <p:cNvCxnSpPr/>
              <p:nvPr/>
            </p:nvCxnSpPr>
            <p:spPr>
              <a:xfrm>
                <a:off x="4427700" y="2013300"/>
                <a:ext cx="136200" cy="136200"/>
              </a:xfrm>
              <a:prstGeom prst="straightConnector1">
                <a:avLst/>
              </a:prstGeom>
              <a:noFill/>
              <a:ln cap="flat" cmpd="sng" w="38100">
                <a:solidFill>
                  <a:schemeClr val="dk2"/>
                </a:solidFill>
                <a:prstDash val="solid"/>
                <a:round/>
                <a:headEnd len="med" w="med" type="none"/>
                <a:tailEnd len="med" w="med" type="none"/>
              </a:ln>
            </p:spPr>
          </p:cxnSp>
        </p:grpSp>
        <p:grpSp>
          <p:nvGrpSpPr>
            <p:cNvPr id="170" name="Google Shape;170;p25"/>
            <p:cNvGrpSpPr/>
            <p:nvPr/>
          </p:nvGrpSpPr>
          <p:grpSpPr>
            <a:xfrm>
              <a:off x="4885450" y="995300"/>
              <a:ext cx="677475" cy="720850"/>
              <a:chOff x="4038825" y="2165700"/>
              <a:chExt cx="677475" cy="720850"/>
            </a:xfrm>
          </p:grpSpPr>
          <p:cxnSp>
            <p:nvCxnSpPr>
              <p:cNvPr id="171" name="Google Shape;171;p25"/>
              <p:cNvCxnSpPr/>
              <p:nvPr/>
            </p:nvCxnSpPr>
            <p:spPr>
              <a:xfrm>
                <a:off x="4038825" y="2750350"/>
                <a:ext cx="136200" cy="136200"/>
              </a:xfrm>
              <a:prstGeom prst="straightConnector1">
                <a:avLst/>
              </a:prstGeom>
              <a:noFill/>
              <a:ln cap="flat" cmpd="sng" w="38100">
                <a:solidFill>
                  <a:schemeClr val="dk2"/>
                </a:solidFill>
                <a:prstDash val="solid"/>
                <a:round/>
                <a:headEnd len="med" w="med" type="none"/>
                <a:tailEnd len="med" w="med" type="none"/>
              </a:ln>
            </p:spPr>
          </p:cxnSp>
          <p:cxnSp>
            <p:nvCxnSpPr>
              <p:cNvPr id="172" name="Google Shape;172;p25"/>
              <p:cNvCxnSpPr/>
              <p:nvPr/>
            </p:nvCxnSpPr>
            <p:spPr>
              <a:xfrm>
                <a:off x="4326125" y="2462775"/>
                <a:ext cx="136200" cy="136200"/>
              </a:xfrm>
              <a:prstGeom prst="straightConnector1">
                <a:avLst/>
              </a:prstGeom>
              <a:noFill/>
              <a:ln cap="flat" cmpd="sng" w="38100">
                <a:solidFill>
                  <a:schemeClr val="dk2"/>
                </a:solidFill>
                <a:prstDash val="solid"/>
                <a:round/>
                <a:headEnd len="med" w="med" type="none"/>
                <a:tailEnd len="med" w="med" type="none"/>
              </a:ln>
            </p:spPr>
          </p:cxnSp>
          <p:cxnSp>
            <p:nvCxnSpPr>
              <p:cNvPr id="173" name="Google Shape;173;p25"/>
              <p:cNvCxnSpPr/>
              <p:nvPr/>
            </p:nvCxnSpPr>
            <p:spPr>
              <a:xfrm>
                <a:off x="4580100" y="2165700"/>
                <a:ext cx="136200" cy="136200"/>
              </a:xfrm>
              <a:prstGeom prst="straightConnector1">
                <a:avLst/>
              </a:prstGeom>
              <a:noFill/>
              <a:ln cap="flat" cmpd="sng" w="38100">
                <a:solidFill>
                  <a:schemeClr val="dk2"/>
                </a:solidFill>
                <a:prstDash val="solid"/>
                <a:round/>
                <a:headEnd len="med" w="med" type="none"/>
                <a:tailEnd len="med" w="med" type="none"/>
              </a:ln>
            </p:spPr>
          </p:cxnSp>
        </p:grpSp>
        <p:sp>
          <p:nvSpPr>
            <p:cNvPr id="174" name="Google Shape;174;p25"/>
            <p:cNvSpPr txBox="1"/>
            <p:nvPr/>
          </p:nvSpPr>
          <p:spPr>
            <a:xfrm rot="-2700000">
              <a:off x="4065740" y="2062877"/>
              <a:ext cx="2096289" cy="83283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434343"/>
                  </a:solidFill>
                  <a:latin typeface="Open Sans"/>
                  <a:ea typeface="Open Sans"/>
                  <a:cs typeface="Open Sans"/>
                  <a:sym typeface="Open Sans"/>
                </a:rPr>
                <a:t>Reappraisal</a:t>
              </a:r>
              <a:endParaRPr b="1" sz="2400">
                <a:solidFill>
                  <a:srgbClr val="434343"/>
                </a:solidFill>
                <a:latin typeface="Open Sans"/>
                <a:ea typeface="Open Sans"/>
                <a:cs typeface="Open Sans"/>
                <a:sym typeface="Open Sans"/>
              </a:endParaRPr>
            </a:p>
          </p:txBody>
        </p:sp>
      </p:grpSp>
      <p:sp>
        <p:nvSpPr>
          <p:cNvPr id="175" name="Google Shape;175;p25"/>
          <p:cNvSpPr txBox="1"/>
          <p:nvPr>
            <p:ph idx="1" type="body"/>
          </p:nvPr>
        </p:nvSpPr>
        <p:spPr>
          <a:xfrm>
            <a:off x="311700" y="4292000"/>
            <a:ext cx="3849000" cy="615300"/>
          </a:xfrm>
          <a:prstGeom prst="rect">
            <a:avLst/>
          </a:prstGeom>
        </p:spPr>
        <p:txBody>
          <a:bodyPr anchorCtr="0" anchor="t" bIns="91425" lIns="91425" spcFirstLastPara="1" rIns="91425" wrap="square" tIns="91425">
            <a:noAutofit/>
          </a:bodyPr>
          <a:lstStyle/>
          <a:p>
            <a:pPr indent="0" lvl="0" marL="0" rtl="0" algn="l">
              <a:lnSpc>
                <a:spcPct val="71428"/>
              </a:lnSpc>
              <a:spcBef>
                <a:spcPts val="0"/>
              </a:spcBef>
              <a:spcAft>
                <a:spcPts val="0"/>
              </a:spcAft>
              <a:buNone/>
            </a:pPr>
            <a:r>
              <a:rPr lang="en" sz="1200">
                <a:solidFill>
                  <a:srgbClr val="000000"/>
                </a:solidFill>
              </a:rPr>
              <a:t>Hape Fix it Kid’s Wooden Tool Box and Accessory Play Set. </a:t>
            </a:r>
            <a:r>
              <a:rPr lang="en" sz="1200">
                <a:solidFill>
                  <a:srgbClr val="000000"/>
                </a:solidFill>
              </a:rPr>
              <a:t>Image retrieved from </a:t>
            </a:r>
            <a:r>
              <a:rPr lang="en" sz="1100" u="sng">
                <a:solidFill>
                  <a:srgbClr val="000000"/>
                </a:solidFill>
                <a:hlinkClick r:id="rId4"/>
              </a:rPr>
              <a:t>https://www.hape.com/fr/en/toy/fix-it-tool-box/E3001</a:t>
            </a:r>
            <a:endParaRPr sz="1200">
              <a:solidFill>
                <a:srgbClr val="000000"/>
              </a:solidFill>
            </a:endParaRPr>
          </a:p>
          <a:p>
            <a:pPr indent="-1371600" lvl="0" marL="1371600" rtl="0" algn="l">
              <a:lnSpc>
                <a:spcPct val="71428"/>
              </a:lnSpc>
              <a:spcBef>
                <a:spcPts val="0"/>
              </a:spcBef>
              <a:spcAft>
                <a:spcPts val="0"/>
              </a:spcAft>
              <a:buNone/>
            </a:pPr>
            <a:r>
              <a:t/>
            </a:r>
            <a:endParaRPr sz="1200">
              <a:solidFill>
                <a:srgbClr val="000000"/>
              </a:solidFill>
            </a:endParaRPr>
          </a:p>
          <a:p>
            <a:pPr indent="-1371600" lvl="0" marL="1371600" rtl="0" algn="l">
              <a:lnSpc>
                <a:spcPct val="71428"/>
              </a:lnSpc>
              <a:spcBef>
                <a:spcPts val="0"/>
              </a:spcBef>
              <a:spcAft>
                <a:spcPts val="0"/>
              </a:spcAft>
              <a:buNone/>
            </a:pPr>
            <a:r>
              <a:t/>
            </a:r>
            <a:endParaRPr sz="1200">
              <a:solidFill>
                <a:srgbClr val="000000"/>
              </a:solidFill>
            </a:endParaRPr>
          </a:p>
        </p:txBody>
      </p:sp>
      <p:sp>
        <p:nvSpPr>
          <p:cNvPr id="176" name="Google Shape;176;p2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Reappraisal is a collection management tool!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too, is deaccessioning.</a:t>
            </a:r>
            <a:endParaRPr/>
          </a:p>
        </p:txBody>
      </p:sp>
      <p:sp>
        <p:nvSpPr>
          <p:cNvPr id="182" name="Google Shape;18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3" name="Google Shape;183;p26"/>
          <p:cNvSpPr txBox="1"/>
          <p:nvPr>
            <p:ph idx="1" type="body"/>
          </p:nvPr>
        </p:nvSpPr>
        <p:spPr>
          <a:xfrm>
            <a:off x="311700" y="1279475"/>
            <a:ext cx="8520600" cy="2756100"/>
          </a:xfrm>
          <a:prstGeom prst="rect">
            <a:avLst/>
          </a:prstGeom>
        </p:spPr>
        <p:txBody>
          <a:bodyPr anchorCtr="0" anchor="t" bIns="91425" lIns="91425" spcFirstLastPara="1" rIns="91425" wrap="square" tIns="91425">
            <a:noAutofit/>
          </a:bodyPr>
          <a:lstStyle/>
          <a:p>
            <a:pPr indent="-1371600" lvl="0" marL="1371600" rtl="0" algn="l">
              <a:lnSpc>
                <a:spcPct val="71428"/>
              </a:lnSpc>
              <a:spcBef>
                <a:spcPts val="1100"/>
              </a:spcBef>
              <a:spcAft>
                <a:spcPts val="0"/>
              </a:spcAft>
              <a:buNone/>
            </a:pPr>
            <a:r>
              <a:rPr b="1" lang="en" sz="2400">
                <a:solidFill>
                  <a:srgbClr val="222222"/>
                </a:solidFill>
              </a:rPr>
              <a:t>deaccessioning</a:t>
            </a:r>
            <a:endParaRPr b="1" sz="2400">
              <a:solidFill>
                <a:srgbClr val="222222"/>
              </a:solidFill>
              <a:highlight>
                <a:srgbClr val="FFFFFF"/>
              </a:highlight>
            </a:endParaRPr>
          </a:p>
          <a:p>
            <a:pPr indent="0" lvl="0" marL="57150" rtl="0" algn="l">
              <a:lnSpc>
                <a:spcPct val="115000"/>
              </a:lnSpc>
              <a:spcBef>
                <a:spcPts val="1100"/>
              </a:spcBef>
              <a:spcAft>
                <a:spcPts val="1100"/>
              </a:spcAft>
              <a:buNone/>
            </a:pPr>
            <a:r>
              <a:rPr lang="en" sz="2400">
                <a:solidFill>
                  <a:srgbClr val="222222"/>
                </a:solidFill>
                <a:highlight>
                  <a:srgbClr val="FFFFFF"/>
                </a:highlight>
              </a:rPr>
              <a:t>The process by which an archives, museum, or library permanently removes accessioned materials from its holdings.</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disposal</a:t>
            </a:r>
            <a:endParaRPr/>
          </a:p>
        </p:txBody>
      </p:sp>
      <p:sp>
        <p:nvSpPr>
          <p:cNvPr id="189" name="Google Shape;189;p27"/>
          <p:cNvSpPr txBox="1"/>
          <p:nvPr>
            <p:ph idx="1" type="body"/>
          </p:nvPr>
        </p:nvSpPr>
        <p:spPr>
          <a:xfrm>
            <a:off x="311700" y="1279475"/>
            <a:ext cx="8520600" cy="275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100"/>
              </a:spcAft>
              <a:buNone/>
            </a:pPr>
            <a:r>
              <a:rPr lang="en" sz="2400">
                <a:solidFill>
                  <a:srgbClr val="222222"/>
                </a:solidFill>
                <a:highlight>
                  <a:srgbClr val="FFFFFF"/>
                </a:highlight>
              </a:rPr>
              <a:t>The transfer of records, especially noncurrent records, to their final state, either destruction or transfer to an archives.</a:t>
            </a:r>
            <a:endParaRPr sz="2400"/>
          </a:p>
        </p:txBody>
      </p:sp>
      <p:sp>
        <p:nvSpPr>
          <p:cNvPr id="190" name="Google Shape;190;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Reappraising ≠ Deaccessioning ≠ Weeding</a:t>
            </a:r>
            <a:endParaRPr/>
          </a:p>
        </p:txBody>
      </p:sp>
      <p:sp>
        <p:nvSpPr>
          <p:cNvPr id="196" name="Google Shape;196;p28"/>
          <p:cNvSpPr txBox="1"/>
          <p:nvPr>
            <p:ph idx="1" type="body"/>
          </p:nvPr>
        </p:nvSpPr>
        <p:spPr>
          <a:xfrm>
            <a:off x="311700" y="1279475"/>
            <a:ext cx="8520600" cy="2756100"/>
          </a:xfrm>
          <a:prstGeom prst="rect">
            <a:avLst/>
          </a:prstGeom>
        </p:spPr>
        <p:txBody>
          <a:bodyPr anchorCtr="0" anchor="t" bIns="91425" lIns="91425" spcFirstLastPara="1" rIns="91425" wrap="square" tIns="91425">
            <a:noAutofit/>
          </a:bodyPr>
          <a:lstStyle/>
          <a:p>
            <a:pPr indent="-1371600" lvl="0" marL="1371600" rtl="0" algn="l">
              <a:lnSpc>
                <a:spcPct val="71428"/>
              </a:lnSpc>
              <a:spcBef>
                <a:spcPts val="1100"/>
              </a:spcBef>
              <a:spcAft>
                <a:spcPts val="0"/>
              </a:spcAft>
              <a:buNone/>
            </a:pPr>
            <a:r>
              <a:rPr b="1" lang="en" sz="2400">
                <a:solidFill>
                  <a:srgbClr val="222222"/>
                </a:solidFill>
              </a:rPr>
              <a:t>w</a:t>
            </a:r>
            <a:r>
              <a:rPr b="1" lang="en" sz="2400">
                <a:solidFill>
                  <a:srgbClr val="222222"/>
                </a:solidFill>
              </a:rPr>
              <a:t>eeding </a:t>
            </a:r>
            <a:endParaRPr b="1" sz="2400">
              <a:solidFill>
                <a:srgbClr val="222222"/>
              </a:solidFill>
              <a:highlight>
                <a:srgbClr val="FFFFFF"/>
              </a:highlight>
            </a:endParaRPr>
          </a:p>
          <a:p>
            <a:pPr indent="0" lvl="0" marL="57150" rtl="0" algn="l">
              <a:lnSpc>
                <a:spcPct val="115000"/>
              </a:lnSpc>
              <a:spcBef>
                <a:spcPts val="1100"/>
              </a:spcBef>
              <a:spcAft>
                <a:spcPts val="1100"/>
              </a:spcAft>
              <a:buNone/>
            </a:pPr>
            <a:r>
              <a:rPr lang="en" sz="2400">
                <a:solidFill>
                  <a:srgbClr val="222222"/>
                </a:solidFill>
                <a:highlight>
                  <a:srgbClr val="FFFFFF"/>
                </a:highlight>
              </a:rPr>
              <a:t>The process of identifying and removing unwanted materials from a larger body of materials.</a:t>
            </a:r>
            <a:endParaRPr sz="2400"/>
          </a:p>
        </p:txBody>
      </p:sp>
      <p:sp>
        <p:nvSpPr>
          <p:cNvPr id="197" name="Google Shape;197;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3" name="Google Shape;203;p29"/>
          <p:cNvPicPr preferRelativeResize="0"/>
          <p:nvPr/>
        </p:nvPicPr>
        <p:blipFill>
          <a:blip r:embed="rId3">
            <a:alphaModFix/>
          </a:blip>
          <a:stretch>
            <a:fillRect/>
          </a:stretch>
        </p:blipFill>
        <p:spPr>
          <a:xfrm>
            <a:off x="0" y="0"/>
            <a:ext cx="7585286" cy="5056826"/>
          </a:xfrm>
          <a:prstGeom prst="rect">
            <a:avLst/>
          </a:prstGeom>
          <a:noFill/>
          <a:ln>
            <a:noFill/>
          </a:ln>
        </p:spPr>
      </p:pic>
      <p:sp>
        <p:nvSpPr>
          <p:cNvPr id="204" name="Google Shape;204;p29"/>
          <p:cNvSpPr txBox="1"/>
          <p:nvPr>
            <p:ph idx="1" type="body"/>
          </p:nvPr>
        </p:nvSpPr>
        <p:spPr>
          <a:xfrm rot="-5400000">
            <a:off x="6539250" y="1989450"/>
            <a:ext cx="4594200" cy="615300"/>
          </a:xfrm>
          <a:prstGeom prst="rect">
            <a:avLst/>
          </a:prstGeom>
        </p:spPr>
        <p:txBody>
          <a:bodyPr anchorCtr="0" anchor="t" bIns="91425" lIns="91425" spcFirstLastPara="1" rIns="91425" wrap="square" tIns="91425">
            <a:noAutofit/>
          </a:bodyPr>
          <a:lstStyle/>
          <a:p>
            <a:pPr indent="0" lvl="0" marL="0" rtl="0" algn="l">
              <a:lnSpc>
                <a:spcPct val="71428"/>
              </a:lnSpc>
              <a:spcBef>
                <a:spcPts val="0"/>
              </a:spcBef>
              <a:spcAft>
                <a:spcPts val="0"/>
              </a:spcAft>
              <a:buNone/>
            </a:pPr>
            <a:r>
              <a:rPr lang="en" sz="1200">
                <a:solidFill>
                  <a:srgbClr val="000000"/>
                </a:solidFill>
              </a:rPr>
              <a:t>Image adapted from </a:t>
            </a:r>
            <a:r>
              <a:rPr lang="en" sz="1100" u="sng">
                <a:solidFill>
                  <a:srgbClr val="000000"/>
                </a:solidFill>
                <a:hlinkClick r:id="rId4"/>
              </a:rPr>
              <a:t>https://www.thespruce.com/pictures-of-weeds-4069715</a:t>
            </a:r>
            <a:endParaRPr sz="1200">
              <a:solidFill>
                <a:srgbClr val="000000"/>
              </a:solidFill>
            </a:endParaRPr>
          </a:p>
          <a:p>
            <a:pPr indent="-1371600" lvl="0" marL="1371600" rtl="0" algn="l">
              <a:lnSpc>
                <a:spcPct val="71428"/>
              </a:lnSpc>
              <a:spcBef>
                <a:spcPts val="0"/>
              </a:spcBef>
              <a:spcAft>
                <a:spcPts val="0"/>
              </a:spcAft>
              <a:buNone/>
            </a:pPr>
            <a:r>
              <a:t/>
            </a:r>
            <a:endParaRPr sz="1200">
              <a:solidFill>
                <a:srgbClr val="000000"/>
              </a:solidFill>
            </a:endParaRPr>
          </a:p>
          <a:p>
            <a:pPr indent="-1371600" lvl="0" marL="1371600" rtl="0" algn="l">
              <a:lnSpc>
                <a:spcPct val="71428"/>
              </a:lnSpc>
              <a:spcBef>
                <a:spcPts val="0"/>
              </a:spcBef>
              <a:spcAft>
                <a:spcPts val="0"/>
              </a:spcAft>
              <a:buNone/>
            </a:pPr>
            <a:r>
              <a:t/>
            </a:r>
            <a:endParaRPr sz="1200">
              <a:solidFill>
                <a:srgbClr val="000000"/>
              </a:solidFill>
            </a:endParaRPr>
          </a:p>
        </p:txBody>
      </p:sp>
      <p:sp>
        <p:nvSpPr>
          <p:cNvPr id="205" name="Google Shape;205;p29"/>
          <p:cNvSpPr txBox="1"/>
          <p:nvPr/>
        </p:nvSpPr>
        <p:spPr>
          <a:xfrm>
            <a:off x="4125700" y="3410300"/>
            <a:ext cx="2089500" cy="4971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Open Sans"/>
                <a:ea typeface="Open Sans"/>
                <a:cs typeface="Open Sans"/>
                <a:sym typeface="Open Sans"/>
              </a:rPr>
              <a:t>Duplicates</a:t>
            </a:r>
            <a:endParaRPr sz="2400">
              <a:latin typeface="Open Sans"/>
              <a:ea typeface="Open Sans"/>
              <a:cs typeface="Open Sans"/>
              <a:sym typeface="Open Sans"/>
            </a:endParaRPr>
          </a:p>
        </p:txBody>
      </p:sp>
      <p:sp>
        <p:nvSpPr>
          <p:cNvPr id="206" name="Google Shape;206;p29"/>
          <p:cNvSpPr txBox="1"/>
          <p:nvPr/>
        </p:nvSpPr>
        <p:spPr>
          <a:xfrm>
            <a:off x="79075" y="3547450"/>
            <a:ext cx="2089500" cy="4971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Open Sans"/>
                <a:ea typeface="Open Sans"/>
                <a:cs typeface="Open Sans"/>
                <a:sym typeface="Open Sans"/>
              </a:rPr>
              <a:t>Blank forms</a:t>
            </a:r>
            <a:endParaRPr sz="2400">
              <a:latin typeface="Open Sans"/>
              <a:ea typeface="Open Sans"/>
              <a:cs typeface="Open Sans"/>
              <a:sym typeface="Open Sans"/>
            </a:endParaRPr>
          </a:p>
        </p:txBody>
      </p:sp>
      <p:sp>
        <p:nvSpPr>
          <p:cNvPr id="207" name="Google Shape;207;p29"/>
          <p:cNvSpPr txBox="1"/>
          <p:nvPr/>
        </p:nvSpPr>
        <p:spPr>
          <a:xfrm>
            <a:off x="5241850" y="4107425"/>
            <a:ext cx="2089500" cy="4971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Open Sans"/>
                <a:ea typeface="Open Sans"/>
                <a:cs typeface="Open Sans"/>
                <a:sym typeface="Open Sans"/>
              </a:rPr>
              <a:t>Medical Info</a:t>
            </a:r>
            <a:endParaRPr sz="2400">
              <a:latin typeface="Open Sans"/>
              <a:ea typeface="Open Sans"/>
              <a:cs typeface="Open Sans"/>
              <a:sym typeface="Open Sans"/>
            </a:endParaRPr>
          </a:p>
        </p:txBody>
      </p:sp>
      <p:sp>
        <p:nvSpPr>
          <p:cNvPr id="208" name="Google Shape;208;p29"/>
          <p:cNvSpPr txBox="1"/>
          <p:nvPr/>
        </p:nvSpPr>
        <p:spPr>
          <a:xfrm>
            <a:off x="2388550" y="4107425"/>
            <a:ext cx="2253000" cy="4971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Open Sans"/>
                <a:ea typeface="Open Sans"/>
                <a:cs typeface="Open Sans"/>
                <a:sym typeface="Open Sans"/>
              </a:rPr>
              <a:t>Scrap paper</a:t>
            </a:r>
            <a:endParaRPr sz="2400">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 Product 1:</a:t>
            </a:r>
            <a:endParaRPr/>
          </a:p>
          <a:p>
            <a:pPr indent="0" lvl="0" marL="0" rtl="0" algn="l">
              <a:spcBef>
                <a:spcPts val="0"/>
              </a:spcBef>
              <a:spcAft>
                <a:spcPts val="0"/>
              </a:spcAft>
              <a:buNone/>
            </a:pPr>
            <a:r>
              <a:rPr lang="en"/>
              <a:t>Scenarios with paper and artifacts</a:t>
            </a:r>
            <a:endParaRPr/>
          </a:p>
        </p:txBody>
      </p:sp>
      <p:sp>
        <p:nvSpPr>
          <p:cNvPr id="214" name="Google Shape;214;p30"/>
          <p:cNvSpPr txBox="1"/>
          <p:nvPr>
            <p:ph idx="1" type="body"/>
          </p:nvPr>
        </p:nvSpPr>
        <p:spPr>
          <a:xfrm>
            <a:off x="311700" y="1628250"/>
            <a:ext cx="8520600" cy="2712000"/>
          </a:xfrm>
          <a:prstGeom prst="rect">
            <a:avLst/>
          </a:prstGeom>
        </p:spPr>
        <p:txBody>
          <a:bodyPr anchorCtr="0" anchor="t" bIns="91425" lIns="91425" spcFirstLastPara="1" rIns="91425" wrap="square" tIns="91425">
            <a:noAutofit/>
          </a:bodyPr>
          <a:lstStyle/>
          <a:p>
            <a:pPr indent="0" lvl="0" marL="0" rtl="0" algn="l">
              <a:lnSpc>
                <a:spcPct val="100000"/>
              </a:lnSpc>
              <a:spcBef>
                <a:spcPts val="1100"/>
              </a:spcBef>
              <a:spcAft>
                <a:spcPts val="0"/>
              </a:spcAft>
              <a:buNone/>
            </a:pPr>
            <a:r>
              <a:rPr b="1" lang="en" sz="2400">
                <a:solidFill>
                  <a:srgbClr val="222222"/>
                </a:solidFill>
              </a:rPr>
              <a:t>SAA’s Guidelines for Reappraisal and Deaccessioning</a:t>
            </a:r>
            <a:endParaRPr b="1" sz="2400">
              <a:solidFill>
                <a:srgbClr val="222222"/>
              </a:solidFill>
            </a:endParaRPr>
          </a:p>
          <a:p>
            <a:pPr indent="0" lvl="0" marL="0" rtl="0" algn="l">
              <a:lnSpc>
                <a:spcPct val="100000"/>
              </a:lnSpc>
              <a:spcBef>
                <a:spcPts val="1100"/>
              </a:spcBef>
              <a:spcAft>
                <a:spcPts val="0"/>
              </a:spcAft>
              <a:buNone/>
            </a:pPr>
            <a:r>
              <a:rPr b="1" lang="en" sz="2400">
                <a:solidFill>
                  <a:srgbClr val="222222"/>
                </a:solidFill>
              </a:rPr>
              <a:t>[2017]</a:t>
            </a:r>
            <a:endParaRPr b="1" sz="2400">
              <a:solidFill>
                <a:srgbClr val="222222"/>
              </a:solidFill>
            </a:endParaRPr>
          </a:p>
          <a:p>
            <a:pPr indent="0" lvl="0" marL="457200" rtl="0" algn="l">
              <a:lnSpc>
                <a:spcPct val="71428"/>
              </a:lnSpc>
              <a:spcBef>
                <a:spcPts val="1100"/>
              </a:spcBef>
              <a:spcAft>
                <a:spcPts val="1100"/>
              </a:spcAft>
              <a:buNone/>
            </a:pPr>
            <a:r>
              <a:t/>
            </a:r>
            <a:endParaRPr sz="2400">
              <a:solidFill>
                <a:srgbClr val="222222"/>
              </a:solidFill>
            </a:endParaRPr>
          </a:p>
        </p:txBody>
      </p:sp>
      <p:sp>
        <p:nvSpPr>
          <p:cNvPr id="215" name="Google Shape;215;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1"/>
          <p:cNvSpPr txBox="1"/>
          <p:nvPr>
            <p:ph type="title"/>
          </p:nvPr>
        </p:nvSpPr>
        <p:spPr>
          <a:xfrm>
            <a:off x="311700" y="445025"/>
            <a:ext cx="8520600" cy="7074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CIAA Collection Development Policies</a:t>
            </a:r>
            <a:endParaRPr>
              <a:solidFill>
                <a:srgbClr val="FFFFFF"/>
              </a:solidFill>
            </a:endParaRPr>
          </a:p>
        </p:txBody>
      </p:sp>
      <p:sp>
        <p:nvSpPr>
          <p:cNvPr id="221" name="Google Shape;221;p31"/>
          <p:cNvSpPr txBox="1"/>
          <p:nvPr>
            <p:ph idx="1" type="body"/>
          </p:nvPr>
        </p:nvSpPr>
        <p:spPr>
          <a:xfrm>
            <a:off x="311700" y="1279475"/>
            <a:ext cx="8413500" cy="3614700"/>
          </a:xfrm>
          <a:prstGeom prst="rect">
            <a:avLst/>
          </a:prstGeom>
        </p:spPr>
        <p:txBody>
          <a:bodyPr anchorCtr="0" anchor="t" bIns="91425" lIns="91425" spcFirstLastPara="1" rIns="91425" wrap="square" tIns="91425">
            <a:noAutofit/>
          </a:bodyPr>
          <a:lstStyle/>
          <a:p>
            <a:pPr indent="-914400" lvl="0" marL="914400" rtl="0" algn="l">
              <a:lnSpc>
                <a:spcPct val="115000"/>
              </a:lnSpc>
              <a:spcBef>
                <a:spcPts val="0"/>
              </a:spcBef>
              <a:spcAft>
                <a:spcPts val="0"/>
              </a:spcAft>
              <a:buNone/>
            </a:pPr>
            <a:r>
              <a:rPr b="1" lang="en" sz="2400">
                <a:solidFill>
                  <a:srgbClr val="222222"/>
                </a:solidFill>
              </a:rPr>
              <a:t>2005	</a:t>
            </a:r>
            <a:r>
              <a:rPr lang="en" sz="2400">
                <a:solidFill>
                  <a:srgbClr val="222222"/>
                </a:solidFill>
                <a:highlight>
                  <a:srgbClr val="FFFFFF"/>
                </a:highlight>
              </a:rPr>
              <a:t>Collect everything and anything related to architecture in Bartholomew County.</a:t>
            </a:r>
            <a:endParaRPr sz="2400">
              <a:solidFill>
                <a:srgbClr val="222222"/>
              </a:solidFill>
              <a:highlight>
                <a:srgbClr val="FFFFFF"/>
              </a:highlight>
            </a:endParaRPr>
          </a:p>
          <a:p>
            <a:pPr indent="-914400" lvl="0" marL="914400" rtl="0" algn="l">
              <a:lnSpc>
                <a:spcPct val="115000"/>
              </a:lnSpc>
              <a:spcBef>
                <a:spcPts val="1100"/>
              </a:spcBef>
              <a:spcAft>
                <a:spcPts val="0"/>
              </a:spcAft>
              <a:buNone/>
            </a:pPr>
            <a:r>
              <a:rPr b="1" lang="en" sz="2400">
                <a:solidFill>
                  <a:srgbClr val="222222"/>
                </a:solidFill>
                <a:highlight>
                  <a:srgbClr val="FFFFFF"/>
                </a:highlight>
              </a:rPr>
              <a:t>2014</a:t>
            </a:r>
            <a:r>
              <a:rPr lang="en" sz="2400">
                <a:solidFill>
                  <a:srgbClr val="222222"/>
                </a:solidFill>
                <a:highlight>
                  <a:srgbClr val="FFFFFF"/>
                </a:highlight>
              </a:rPr>
              <a:t>	</a:t>
            </a:r>
            <a:r>
              <a:rPr lang="en" sz="2400">
                <a:solidFill>
                  <a:srgbClr val="222222"/>
                </a:solidFill>
              </a:rPr>
              <a:t>Collect material related to significant modern architecture, landscape architecture, public planning, and public art in Bartholomew County.</a:t>
            </a:r>
            <a:endParaRPr sz="2400">
              <a:solidFill>
                <a:srgbClr val="222222"/>
              </a:solidFill>
              <a:highlight>
                <a:srgbClr val="FFFFFF"/>
              </a:highlight>
            </a:endParaRPr>
          </a:p>
          <a:p>
            <a:pPr indent="-914400" lvl="0" marL="914400" rtl="0" algn="l">
              <a:lnSpc>
                <a:spcPct val="115000"/>
              </a:lnSpc>
              <a:spcBef>
                <a:spcPts val="1100"/>
              </a:spcBef>
              <a:spcAft>
                <a:spcPts val="0"/>
              </a:spcAft>
              <a:buNone/>
            </a:pPr>
            <a:r>
              <a:rPr b="1" lang="en" sz="2400">
                <a:solidFill>
                  <a:srgbClr val="222222"/>
                </a:solidFill>
                <a:highlight>
                  <a:srgbClr val="FFFFFF"/>
                </a:highlight>
              </a:rPr>
              <a:t>2018</a:t>
            </a:r>
            <a:r>
              <a:rPr lang="en" sz="2400">
                <a:solidFill>
                  <a:srgbClr val="222222"/>
                </a:solidFill>
                <a:highlight>
                  <a:srgbClr val="FFFFFF"/>
                </a:highlight>
              </a:rPr>
              <a:t>	CIAA becomes part of county library.</a:t>
            </a:r>
            <a:endParaRPr sz="2400">
              <a:solidFill>
                <a:srgbClr val="222222"/>
              </a:solidFill>
              <a:highlight>
                <a:srgbClr val="FFFFFF"/>
              </a:highlight>
            </a:endParaRPr>
          </a:p>
          <a:p>
            <a:pPr indent="-914400" lvl="0" marL="914400" rtl="0" algn="l">
              <a:lnSpc>
                <a:spcPct val="115000"/>
              </a:lnSpc>
              <a:spcBef>
                <a:spcPts val="1100"/>
              </a:spcBef>
              <a:spcAft>
                <a:spcPts val="1100"/>
              </a:spcAft>
              <a:buNone/>
            </a:pPr>
            <a:r>
              <a:rPr b="1" lang="en" sz="2400">
                <a:solidFill>
                  <a:srgbClr val="222222"/>
                </a:solidFill>
                <a:highlight>
                  <a:srgbClr val="FFFFFF"/>
                </a:highlight>
              </a:rPr>
              <a:t>2019</a:t>
            </a:r>
            <a:r>
              <a:rPr lang="en" sz="2400">
                <a:solidFill>
                  <a:srgbClr val="222222"/>
                </a:solidFill>
                <a:highlight>
                  <a:srgbClr val="FFFFFF"/>
                </a:highlight>
              </a:rPr>
              <a:t>	Somewhere between 2005 and 2014.</a:t>
            </a:r>
            <a:endParaRPr sz="2400">
              <a:solidFill>
                <a:srgbClr val="222222"/>
              </a:solidFill>
              <a:highlight>
                <a:srgbClr val="FFFFFF"/>
              </a:highlight>
            </a:endParaRPr>
          </a:p>
        </p:txBody>
      </p:sp>
      <p:sp>
        <p:nvSpPr>
          <p:cNvPr id="222" name="Google Shape;22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4"/>
          <p:cNvSpPr txBox="1"/>
          <p:nvPr>
            <p:ph type="title"/>
          </p:nvPr>
        </p:nvSpPr>
        <p:spPr>
          <a:xfrm>
            <a:off x="297950" y="2882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Instructors</a:t>
            </a:r>
            <a:endParaRPr/>
          </a:p>
        </p:txBody>
      </p:sp>
      <p:sp>
        <p:nvSpPr>
          <p:cNvPr id="74" name="Google Shape;74;p14"/>
          <p:cNvSpPr txBox="1"/>
          <p:nvPr>
            <p:ph idx="1" type="body"/>
          </p:nvPr>
        </p:nvSpPr>
        <p:spPr>
          <a:xfrm>
            <a:off x="526550" y="3495300"/>
            <a:ext cx="3999900" cy="11679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400">
                <a:solidFill>
                  <a:srgbClr val="222222"/>
                </a:solidFill>
              </a:rPr>
              <a:t>Tricia Gilson</a:t>
            </a:r>
            <a:endParaRPr b="1" sz="2400">
              <a:solidFill>
                <a:srgbClr val="222222"/>
              </a:solidFill>
            </a:endParaRPr>
          </a:p>
          <a:p>
            <a:pPr indent="0" lvl="0" marL="0" marR="0" rtl="0" algn="l">
              <a:lnSpc>
                <a:spcPct val="115000"/>
              </a:lnSpc>
              <a:spcBef>
                <a:spcPts val="0"/>
              </a:spcBef>
              <a:spcAft>
                <a:spcPts val="0"/>
              </a:spcAft>
              <a:buNone/>
            </a:pPr>
            <a:r>
              <a:t/>
            </a:r>
            <a:endParaRPr sz="200">
              <a:solidFill>
                <a:srgbClr val="222222"/>
              </a:solidFill>
            </a:endParaRPr>
          </a:p>
          <a:p>
            <a:pPr indent="0" lvl="0" marL="0" marR="0" rtl="0" algn="l">
              <a:lnSpc>
                <a:spcPct val="115000"/>
              </a:lnSpc>
              <a:spcBef>
                <a:spcPts val="0"/>
              </a:spcBef>
              <a:spcAft>
                <a:spcPts val="0"/>
              </a:spcAft>
              <a:buNone/>
            </a:pPr>
            <a:r>
              <a:rPr lang="en" sz="1600">
                <a:solidFill>
                  <a:srgbClr val="222222"/>
                </a:solidFill>
              </a:rPr>
              <a:t>Archivist</a:t>
            </a:r>
            <a:endParaRPr sz="1600">
              <a:solidFill>
                <a:srgbClr val="222222"/>
              </a:solidFill>
            </a:endParaRPr>
          </a:p>
          <a:p>
            <a:pPr indent="0" lvl="0" marL="0" marR="0" rtl="0" algn="l">
              <a:lnSpc>
                <a:spcPct val="115000"/>
              </a:lnSpc>
              <a:spcBef>
                <a:spcPts val="0"/>
              </a:spcBef>
              <a:spcAft>
                <a:spcPts val="0"/>
              </a:spcAft>
              <a:buNone/>
            </a:pPr>
            <a:r>
              <a:rPr lang="en" sz="1600">
                <a:solidFill>
                  <a:srgbClr val="222222"/>
                </a:solidFill>
              </a:rPr>
              <a:t>Columbus Indiana Architectural Archives</a:t>
            </a:r>
            <a:endParaRPr sz="1600">
              <a:solidFill>
                <a:srgbClr val="222222"/>
              </a:solidFill>
            </a:endParaRPr>
          </a:p>
        </p:txBody>
      </p:sp>
      <p:pic>
        <p:nvPicPr>
          <p:cNvPr id="75" name="Google Shape;75;p14"/>
          <p:cNvPicPr preferRelativeResize="0"/>
          <p:nvPr/>
        </p:nvPicPr>
        <p:blipFill rotWithShape="1">
          <a:blip r:embed="rId3">
            <a:alphaModFix/>
          </a:blip>
          <a:srcRect b="0" l="8515" r="11375" t="3846"/>
          <a:stretch/>
        </p:blipFill>
        <p:spPr>
          <a:xfrm>
            <a:off x="678938" y="1116863"/>
            <a:ext cx="1890418" cy="2269126"/>
          </a:xfrm>
          <a:prstGeom prst="rect">
            <a:avLst/>
          </a:prstGeom>
          <a:noFill/>
          <a:ln>
            <a:noFill/>
          </a:ln>
        </p:spPr>
      </p:pic>
      <p:sp>
        <p:nvSpPr>
          <p:cNvPr id="76" name="Google Shape;76;p14"/>
          <p:cNvSpPr txBox="1"/>
          <p:nvPr>
            <p:ph idx="1" type="body"/>
          </p:nvPr>
        </p:nvSpPr>
        <p:spPr>
          <a:xfrm>
            <a:off x="5008575" y="3495300"/>
            <a:ext cx="3769800" cy="14205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400">
                <a:solidFill>
                  <a:srgbClr val="222222"/>
                </a:solidFill>
              </a:rPr>
              <a:t>Jeannine Roe</a:t>
            </a:r>
            <a:endParaRPr b="1" sz="2400">
              <a:solidFill>
                <a:srgbClr val="222222"/>
              </a:solidFill>
            </a:endParaRPr>
          </a:p>
          <a:p>
            <a:pPr indent="0" lvl="0" marL="0" marR="0" rtl="0" algn="l">
              <a:lnSpc>
                <a:spcPct val="71428"/>
              </a:lnSpc>
              <a:spcBef>
                <a:spcPts val="0"/>
              </a:spcBef>
              <a:spcAft>
                <a:spcPts val="0"/>
              </a:spcAft>
              <a:buNone/>
            </a:pPr>
            <a:r>
              <a:t/>
            </a:r>
            <a:endParaRPr sz="200">
              <a:solidFill>
                <a:srgbClr val="222222"/>
              </a:solidFill>
            </a:endParaRPr>
          </a:p>
          <a:p>
            <a:pPr indent="0" lvl="0" marL="0" marR="0" rtl="0" algn="l">
              <a:lnSpc>
                <a:spcPct val="115000"/>
              </a:lnSpc>
              <a:spcBef>
                <a:spcPts val="0"/>
              </a:spcBef>
              <a:spcAft>
                <a:spcPts val="0"/>
              </a:spcAft>
              <a:buNone/>
            </a:pPr>
            <a:r>
              <a:rPr lang="en" sz="1600">
                <a:solidFill>
                  <a:srgbClr val="222222"/>
                </a:solidFill>
              </a:rPr>
              <a:t>Electronic Records </a:t>
            </a:r>
            <a:r>
              <a:rPr lang="en" sz="1600">
                <a:solidFill>
                  <a:srgbClr val="222222"/>
                </a:solidFill>
              </a:rPr>
              <a:t>Archivist</a:t>
            </a:r>
            <a:endParaRPr sz="1600">
              <a:solidFill>
                <a:srgbClr val="222222"/>
              </a:solidFill>
            </a:endParaRPr>
          </a:p>
          <a:p>
            <a:pPr indent="0" lvl="0" marL="0" marR="0" rtl="0" algn="l">
              <a:lnSpc>
                <a:spcPct val="115000"/>
              </a:lnSpc>
              <a:spcBef>
                <a:spcPts val="0"/>
              </a:spcBef>
              <a:spcAft>
                <a:spcPts val="0"/>
              </a:spcAft>
              <a:buNone/>
            </a:pPr>
            <a:r>
              <a:rPr lang="en" sz="1600">
                <a:solidFill>
                  <a:srgbClr val="222222"/>
                </a:solidFill>
              </a:rPr>
              <a:t>Indiana Archives &amp; Records Administration</a:t>
            </a:r>
            <a:endParaRPr sz="1600">
              <a:solidFill>
                <a:srgbClr val="222222"/>
              </a:solidFill>
            </a:endParaRPr>
          </a:p>
        </p:txBody>
      </p:sp>
      <p:pic>
        <p:nvPicPr>
          <p:cNvPr id="77" name="Google Shape;77;p14"/>
          <p:cNvPicPr preferRelativeResize="0"/>
          <p:nvPr/>
        </p:nvPicPr>
        <p:blipFill rotWithShape="1">
          <a:blip r:embed="rId4">
            <a:alphaModFix/>
          </a:blip>
          <a:srcRect b="0" l="0" r="0" t="12975"/>
          <a:stretch/>
        </p:blipFill>
        <p:spPr>
          <a:xfrm>
            <a:off x="5193450" y="1116875"/>
            <a:ext cx="1665576" cy="2269125"/>
          </a:xfrm>
          <a:prstGeom prst="rect">
            <a:avLst/>
          </a:prstGeom>
          <a:noFill/>
          <a:ln>
            <a:noFill/>
          </a:ln>
        </p:spPr>
      </p:pic>
      <p:sp>
        <p:nvSpPr>
          <p:cNvPr id="78" name="Google Shape;78;p14"/>
          <p:cNvSpPr/>
          <p:nvPr/>
        </p:nvSpPr>
        <p:spPr>
          <a:xfrm rot="10800000">
            <a:off x="7017000" y="0"/>
            <a:ext cx="2127000" cy="2532600"/>
          </a:xfrm>
          <a:prstGeom prst="corner">
            <a:avLst>
              <a:gd fmla="val 4363" name="adj1"/>
              <a:gd fmla="val 509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8" name="Google Shape;228;p32"/>
          <p:cNvSpPr txBox="1"/>
          <p:nvPr>
            <p:ph idx="1" type="body"/>
          </p:nvPr>
        </p:nvSpPr>
        <p:spPr>
          <a:xfrm>
            <a:off x="311700" y="329700"/>
            <a:ext cx="8520600" cy="1283400"/>
          </a:xfrm>
          <a:prstGeom prst="rect">
            <a:avLst/>
          </a:prstGeom>
        </p:spPr>
        <p:txBody>
          <a:bodyPr anchorCtr="0" anchor="t" bIns="91425" lIns="91425" spcFirstLastPara="1" rIns="91425" wrap="square" tIns="91425">
            <a:noAutofit/>
          </a:bodyPr>
          <a:lstStyle/>
          <a:p>
            <a:pPr indent="0" lvl="0" marL="0" rtl="0" algn="l">
              <a:lnSpc>
                <a:spcPct val="71428"/>
              </a:lnSpc>
              <a:spcBef>
                <a:spcPts val="1100"/>
              </a:spcBef>
              <a:spcAft>
                <a:spcPts val="0"/>
              </a:spcAft>
              <a:buNone/>
            </a:pPr>
            <a:r>
              <a:rPr b="1" lang="en" sz="2400">
                <a:solidFill>
                  <a:schemeClr val="accent1"/>
                </a:solidFill>
              </a:rPr>
              <a:t>Step 1</a:t>
            </a:r>
            <a:endParaRPr b="1" sz="2400">
              <a:solidFill>
                <a:schemeClr val="accent1"/>
              </a:solidFill>
            </a:endParaRPr>
          </a:p>
          <a:p>
            <a:pPr indent="0" lvl="0" marL="0" rtl="0" algn="l">
              <a:lnSpc>
                <a:spcPct val="71428"/>
              </a:lnSpc>
              <a:spcBef>
                <a:spcPts val="1100"/>
              </a:spcBef>
              <a:spcAft>
                <a:spcPts val="0"/>
              </a:spcAft>
              <a:buNone/>
            </a:pPr>
            <a:r>
              <a:rPr lang="en" sz="2400">
                <a:solidFill>
                  <a:srgbClr val="222222"/>
                </a:solidFill>
              </a:rPr>
              <a:t>Have a rationale and clear objectives.</a:t>
            </a:r>
            <a:endParaRPr sz="2400">
              <a:solidFill>
                <a:srgbClr val="222222"/>
              </a:solidFill>
            </a:endParaRPr>
          </a:p>
          <a:p>
            <a:pPr indent="0" lvl="0" marL="457200" rtl="0" algn="l">
              <a:lnSpc>
                <a:spcPct val="71428"/>
              </a:lnSpc>
              <a:spcBef>
                <a:spcPts val="1100"/>
              </a:spcBef>
              <a:spcAft>
                <a:spcPts val="1100"/>
              </a:spcAft>
              <a:buNone/>
            </a:pPr>
            <a:r>
              <a:t/>
            </a:r>
            <a:endParaRPr sz="2400">
              <a:solidFill>
                <a:srgbClr val="222222"/>
              </a:solidFill>
            </a:endParaRPr>
          </a:p>
        </p:txBody>
      </p:sp>
      <p:sp>
        <p:nvSpPr>
          <p:cNvPr id="229" name="Google Shape;229;p32"/>
          <p:cNvSpPr txBox="1"/>
          <p:nvPr/>
        </p:nvSpPr>
        <p:spPr>
          <a:xfrm>
            <a:off x="474025" y="1641400"/>
            <a:ext cx="7909800" cy="2780400"/>
          </a:xfrm>
          <a:prstGeom prst="rect">
            <a:avLst/>
          </a:prstGeom>
          <a:noFill/>
          <a:ln cap="flat" cmpd="sng" w="76200">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381000" lvl="0" marL="685800" rtl="0" algn="l">
              <a:lnSpc>
                <a:spcPct val="115000"/>
              </a:lnSpc>
              <a:spcBef>
                <a:spcPts val="0"/>
              </a:spcBef>
              <a:spcAft>
                <a:spcPts val="0"/>
              </a:spcAft>
              <a:buSzPts val="2400"/>
              <a:buFont typeface="Open Sans"/>
              <a:buChar char="➔"/>
            </a:pPr>
            <a:r>
              <a:rPr lang="en" sz="2400">
                <a:latin typeface="Open Sans"/>
                <a:ea typeface="Open Sans"/>
                <a:cs typeface="Open Sans"/>
                <a:sym typeface="Open Sans"/>
              </a:rPr>
              <a:t>Mission changed.</a:t>
            </a:r>
            <a:endParaRPr sz="2400">
              <a:latin typeface="Open Sans"/>
              <a:ea typeface="Open Sans"/>
              <a:cs typeface="Open Sans"/>
              <a:sym typeface="Open Sans"/>
            </a:endParaRPr>
          </a:p>
          <a:p>
            <a:pPr indent="-381000" lvl="0" marL="685800" rtl="0" algn="l">
              <a:lnSpc>
                <a:spcPct val="115000"/>
              </a:lnSpc>
              <a:spcBef>
                <a:spcPts val="0"/>
              </a:spcBef>
              <a:spcAft>
                <a:spcPts val="0"/>
              </a:spcAft>
              <a:buSzPts val="2400"/>
              <a:buFont typeface="Open Sans"/>
              <a:buChar char="➔"/>
            </a:pPr>
            <a:r>
              <a:rPr lang="en" sz="2400">
                <a:latin typeface="Open Sans"/>
                <a:ea typeface="Open Sans"/>
                <a:cs typeface="Open Sans"/>
                <a:sym typeface="Open Sans"/>
              </a:rPr>
              <a:t>Collecting policy changed.</a:t>
            </a:r>
            <a:endParaRPr sz="2400">
              <a:latin typeface="Open Sans"/>
              <a:ea typeface="Open Sans"/>
              <a:cs typeface="Open Sans"/>
              <a:sym typeface="Open Sans"/>
            </a:endParaRPr>
          </a:p>
          <a:p>
            <a:pPr indent="0" lvl="0" marL="0" rtl="0" algn="l">
              <a:spcBef>
                <a:spcPts val="0"/>
              </a:spcBef>
              <a:spcAft>
                <a:spcPts val="0"/>
              </a:spcAft>
              <a:buNone/>
            </a:pPr>
            <a:r>
              <a:t/>
            </a:r>
            <a:endParaRPr sz="2400">
              <a:latin typeface="Open Sans"/>
              <a:ea typeface="Open Sans"/>
              <a:cs typeface="Open Sans"/>
              <a:sym typeface="Open Sans"/>
            </a:endParaRPr>
          </a:p>
          <a:p>
            <a:pPr indent="-381000" lvl="0" marL="685800" rtl="0" algn="l">
              <a:lnSpc>
                <a:spcPct val="115000"/>
              </a:lnSpc>
              <a:spcBef>
                <a:spcPts val="0"/>
              </a:spcBef>
              <a:spcAft>
                <a:spcPts val="0"/>
              </a:spcAft>
              <a:buSzPts val="2400"/>
              <a:buFont typeface="Open Sans"/>
              <a:buChar char="➔"/>
            </a:pPr>
            <a:r>
              <a:rPr lang="en" sz="2400">
                <a:latin typeface="Open Sans"/>
                <a:ea typeface="Open Sans"/>
                <a:cs typeface="Open Sans"/>
                <a:sym typeface="Open Sans"/>
              </a:rPr>
              <a:t>Refine scope &amp; comply with collecting policy.</a:t>
            </a:r>
            <a:endParaRPr sz="2400">
              <a:latin typeface="Open Sans"/>
              <a:ea typeface="Open Sans"/>
              <a:cs typeface="Open Sans"/>
              <a:sym typeface="Open Sans"/>
            </a:endParaRPr>
          </a:p>
          <a:p>
            <a:pPr indent="-381000" lvl="0" marL="685800" rtl="0" algn="l">
              <a:lnSpc>
                <a:spcPct val="115000"/>
              </a:lnSpc>
              <a:spcBef>
                <a:spcPts val="0"/>
              </a:spcBef>
              <a:spcAft>
                <a:spcPts val="0"/>
              </a:spcAft>
              <a:buSzPts val="2400"/>
              <a:buFont typeface="Open Sans"/>
              <a:buChar char="➔"/>
            </a:pPr>
            <a:r>
              <a:rPr lang="en" sz="2400">
                <a:latin typeface="Open Sans"/>
                <a:ea typeface="Open Sans"/>
                <a:cs typeface="Open Sans"/>
                <a:sym typeface="Open Sans"/>
              </a:rPr>
              <a:t>Provide better access.</a:t>
            </a:r>
            <a:endParaRPr sz="2400">
              <a:latin typeface="Open Sans"/>
              <a:ea typeface="Open Sans"/>
              <a:cs typeface="Open Sans"/>
              <a:sym typeface="Open Sans"/>
            </a:endParaRPr>
          </a:p>
          <a:p>
            <a:pPr indent="-381000" lvl="0" marL="685800" rtl="0" algn="l">
              <a:lnSpc>
                <a:spcPct val="115000"/>
              </a:lnSpc>
              <a:spcBef>
                <a:spcPts val="0"/>
              </a:spcBef>
              <a:spcAft>
                <a:spcPts val="0"/>
              </a:spcAft>
              <a:buSzPts val="2400"/>
              <a:buFont typeface="Open Sans"/>
              <a:buChar char="➔"/>
            </a:pPr>
            <a:r>
              <a:rPr lang="en" sz="2400">
                <a:latin typeface="Open Sans"/>
                <a:ea typeface="Open Sans"/>
                <a:cs typeface="Open Sans"/>
                <a:sym typeface="Open Sans"/>
              </a:rPr>
              <a:t>Balance research potential with resources.</a:t>
            </a:r>
            <a:endParaRPr sz="24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5" name="Google Shape;235;p33"/>
          <p:cNvSpPr txBox="1"/>
          <p:nvPr>
            <p:ph idx="1" type="body"/>
          </p:nvPr>
        </p:nvSpPr>
        <p:spPr>
          <a:xfrm>
            <a:off x="311700" y="378950"/>
            <a:ext cx="8520600" cy="3885600"/>
          </a:xfrm>
          <a:prstGeom prst="rect">
            <a:avLst/>
          </a:prstGeom>
        </p:spPr>
        <p:txBody>
          <a:bodyPr anchorCtr="0" anchor="t" bIns="91425" lIns="91425" spcFirstLastPara="1" rIns="91425" wrap="square" tIns="91425">
            <a:noAutofit/>
          </a:bodyPr>
          <a:lstStyle/>
          <a:p>
            <a:pPr indent="0" lvl="0" marL="0" rtl="0" algn="l">
              <a:lnSpc>
                <a:spcPct val="71428"/>
              </a:lnSpc>
              <a:spcBef>
                <a:spcPts val="1100"/>
              </a:spcBef>
              <a:spcAft>
                <a:spcPts val="0"/>
              </a:spcAft>
              <a:buNone/>
            </a:pPr>
            <a:r>
              <a:rPr b="1" lang="en" sz="2400">
                <a:solidFill>
                  <a:schemeClr val="accent1"/>
                </a:solidFill>
              </a:rPr>
              <a:t>Step 2</a:t>
            </a:r>
            <a:endParaRPr b="1" sz="2400">
              <a:solidFill>
                <a:schemeClr val="accent1"/>
              </a:solidFill>
            </a:endParaRPr>
          </a:p>
          <a:p>
            <a:pPr indent="0" lvl="0" marL="0" rtl="0" algn="l">
              <a:lnSpc>
                <a:spcPct val="71428"/>
              </a:lnSpc>
              <a:spcBef>
                <a:spcPts val="1100"/>
              </a:spcBef>
              <a:spcAft>
                <a:spcPts val="0"/>
              </a:spcAft>
              <a:buNone/>
            </a:pPr>
            <a:r>
              <a:rPr lang="en" sz="2400">
                <a:solidFill>
                  <a:srgbClr val="222222"/>
                </a:solidFill>
              </a:rPr>
              <a:t>Get ready! Get set!</a:t>
            </a:r>
            <a:endParaRPr sz="2400">
              <a:solidFill>
                <a:srgbClr val="222222"/>
              </a:solidFill>
            </a:endParaRPr>
          </a:p>
          <a:p>
            <a:pPr indent="-381000" lvl="0" marL="685800" rtl="0" algn="l">
              <a:lnSpc>
                <a:spcPct val="115000"/>
              </a:lnSpc>
              <a:spcBef>
                <a:spcPts val="1100"/>
              </a:spcBef>
              <a:spcAft>
                <a:spcPts val="0"/>
              </a:spcAft>
              <a:buClr>
                <a:srgbClr val="222222"/>
              </a:buClr>
              <a:buSzPts val="2400"/>
              <a:buChar char="➔"/>
            </a:pPr>
            <a:r>
              <a:rPr lang="en" sz="2400">
                <a:solidFill>
                  <a:srgbClr val="222222"/>
                </a:solidFill>
              </a:rPr>
              <a:t>Review state abandoned property laws.</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Review your collecting policy.</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Review your collection management policy.</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Identify scope. (Entire collection, format, subject?)</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Get approval.</a:t>
            </a:r>
            <a:endParaRPr sz="2400">
              <a:solidFill>
                <a:srgbClr val="22222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34"/>
          <p:cNvSpPr txBox="1"/>
          <p:nvPr>
            <p:ph idx="1" type="body"/>
          </p:nvPr>
        </p:nvSpPr>
        <p:spPr>
          <a:xfrm>
            <a:off x="311700" y="378950"/>
            <a:ext cx="8520600" cy="3885600"/>
          </a:xfrm>
          <a:prstGeom prst="rect">
            <a:avLst/>
          </a:prstGeom>
        </p:spPr>
        <p:txBody>
          <a:bodyPr anchorCtr="0" anchor="t" bIns="91425" lIns="91425" spcFirstLastPara="1" rIns="91425" wrap="square" tIns="91425">
            <a:noAutofit/>
          </a:bodyPr>
          <a:lstStyle/>
          <a:p>
            <a:pPr indent="0" lvl="0" marL="0" rtl="0" algn="l">
              <a:lnSpc>
                <a:spcPct val="71428"/>
              </a:lnSpc>
              <a:spcBef>
                <a:spcPts val="1100"/>
              </a:spcBef>
              <a:spcAft>
                <a:spcPts val="0"/>
              </a:spcAft>
              <a:buNone/>
            </a:pPr>
            <a:r>
              <a:rPr b="1" lang="en" sz="2400">
                <a:solidFill>
                  <a:schemeClr val="accent1"/>
                </a:solidFill>
              </a:rPr>
              <a:t>Step 3</a:t>
            </a:r>
            <a:endParaRPr b="1" sz="2400">
              <a:solidFill>
                <a:schemeClr val="accent1"/>
              </a:solidFill>
            </a:endParaRPr>
          </a:p>
          <a:p>
            <a:pPr indent="0" lvl="0" marL="0" rtl="0" algn="l">
              <a:lnSpc>
                <a:spcPct val="71428"/>
              </a:lnSpc>
              <a:spcBef>
                <a:spcPts val="1100"/>
              </a:spcBef>
              <a:spcAft>
                <a:spcPts val="0"/>
              </a:spcAft>
              <a:buNone/>
            </a:pPr>
            <a:r>
              <a:rPr lang="en" sz="2400">
                <a:solidFill>
                  <a:srgbClr val="222222"/>
                </a:solidFill>
              </a:rPr>
              <a:t>Go! Reappraise!</a:t>
            </a:r>
            <a:endParaRPr sz="2400">
              <a:solidFill>
                <a:srgbClr val="222222"/>
              </a:solidFill>
            </a:endParaRPr>
          </a:p>
          <a:p>
            <a:pPr indent="-381000" lvl="0" marL="685800" rtl="0" algn="l">
              <a:lnSpc>
                <a:spcPct val="115000"/>
              </a:lnSpc>
              <a:spcBef>
                <a:spcPts val="1100"/>
              </a:spcBef>
              <a:spcAft>
                <a:spcPts val="0"/>
              </a:spcAft>
              <a:buClr>
                <a:srgbClr val="222222"/>
              </a:buClr>
              <a:buSzPts val="2400"/>
              <a:buChar char="➔"/>
            </a:pPr>
            <a:r>
              <a:rPr lang="en" sz="2400">
                <a:solidFill>
                  <a:srgbClr val="222222"/>
                </a:solidFill>
              </a:rPr>
              <a:t>Gather data about collection.</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Determine ownership.</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Make a decision to retain, defer, or deaccession.</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Follow through with decision.</a:t>
            </a:r>
            <a:endParaRPr sz="2400">
              <a:solidFill>
                <a:srgbClr val="222222"/>
              </a:solidFill>
            </a:endParaRPr>
          </a:p>
        </p:txBody>
      </p:sp>
      <p:sp>
        <p:nvSpPr>
          <p:cNvPr id="241" name="Google Shape;241;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2" name="Google Shape;242;p34"/>
          <p:cNvSpPr/>
          <p:nvPr/>
        </p:nvSpPr>
        <p:spPr>
          <a:xfrm>
            <a:off x="869475" y="2298625"/>
            <a:ext cx="2726700" cy="701100"/>
          </a:xfrm>
          <a:prstGeom prst="ellipse">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8" name="Google Shape;248;p35"/>
          <p:cNvSpPr txBox="1"/>
          <p:nvPr>
            <p:ph idx="1" type="body"/>
          </p:nvPr>
        </p:nvSpPr>
        <p:spPr>
          <a:xfrm>
            <a:off x="311700" y="378950"/>
            <a:ext cx="8520600" cy="4128300"/>
          </a:xfrm>
          <a:prstGeom prst="rect">
            <a:avLst/>
          </a:prstGeom>
        </p:spPr>
        <p:txBody>
          <a:bodyPr anchorCtr="0" anchor="t" bIns="91425" lIns="91425" spcFirstLastPara="1" rIns="91425" wrap="square" tIns="91425">
            <a:noAutofit/>
          </a:bodyPr>
          <a:lstStyle/>
          <a:p>
            <a:pPr indent="0" lvl="0" marL="0" rtl="0" algn="l">
              <a:lnSpc>
                <a:spcPct val="71428"/>
              </a:lnSpc>
              <a:spcBef>
                <a:spcPts val="1100"/>
              </a:spcBef>
              <a:spcAft>
                <a:spcPts val="0"/>
              </a:spcAft>
              <a:buNone/>
            </a:pPr>
            <a:r>
              <a:rPr b="1" lang="en" sz="2400">
                <a:solidFill>
                  <a:schemeClr val="accent1"/>
                </a:solidFill>
              </a:rPr>
              <a:t>Activity: Make some decisions!</a:t>
            </a:r>
            <a:endParaRPr b="1" sz="2400">
              <a:solidFill>
                <a:schemeClr val="accent1"/>
              </a:solidFill>
            </a:endParaRPr>
          </a:p>
          <a:p>
            <a:pPr indent="-381000" lvl="0" marL="685800" rtl="0" algn="l">
              <a:lnSpc>
                <a:spcPct val="115000"/>
              </a:lnSpc>
              <a:spcBef>
                <a:spcPts val="1100"/>
              </a:spcBef>
              <a:spcAft>
                <a:spcPts val="0"/>
              </a:spcAft>
              <a:buClr>
                <a:srgbClr val="222222"/>
              </a:buClr>
              <a:buSzPts val="2400"/>
              <a:buChar char="➔"/>
            </a:pPr>
            <a:r>
              <a:rPr lang="en" sz="2400">
                <a:solidFill>
                  <a:srgbClr val="222222"/>
                </a:solidFill>
              </a:rPr>
              <a:t>Does collection fit within collecting or records management policy?</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How often is it used?</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Would it be better somewhere else?</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What is the condition and what are preservation costs?</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What is the potential research value?</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Are we required to retain certain records?</a:t>
            </a:r>
            <a:endParaRPr sz="2400">
              <a:solidFill>
                <a:srgbClr val="222222"/>
              </a:solidFill>
            </a:endParaRPr>
          </a:p>
          <a:p>
            <a:pPr indent="0" lvl="0" marL="0" rtl="0" algn="l">
              <a:lnSpc>
                <a:spcPct val="115000"/>
              </a:lnSpc>
              <a:spcBef>
                <a:spcPts val="1100"/>
              </a:spcBef>
              <a:spcAft>
                <a:spcPts val="1100"/>
              </a:spcAft>
              <a:buNone/>
            </a:pPr>
            <a:r>
              <a:rPr b="1" lang="en" sz="2400">
                <a:solidFill>
                  <a:schemeClr val="accent1"/>
                </a:solidFill>
              </a:rPr>
              <a:t>Retain? Defer? Deaccession? Something else?</a:t>
            </a:r>
            <a:endParaRPr b="1" sz="2400">
              <a:solidFill>
                <a:schemeClr val="accen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4" name="Google Shape;254;p36"/>
          <p:cNvSpPr txBox="1"/>
          <p:nvPr>
            <p:ph idx="1" type="body"/>
          </p:nvPr>
        </p:nvSpPr>
        <p:spPr>
          <a:xfrm>
            <a:off x="311700" y="378950"/>
            <a:ext cx="8520600" cy="4173900"/>
          </a:xfrm>
          <a:prstGeom prst="rect">
            <a:avLst/>
          </a:prstGeom>
        </p:spPr>
        <p:txBody>
          <a:bodyPr anchorCtr="0" anchor="t" bIns="91425" lIns="91425" spcFirstLastPara="1" rIns="91425" wrap="square" tIns="91425">
            <a:noAutofit/>
          </a:bodyPr>
          <a:lstStyle/>
          <a:p>
            <a:pPr indent="0" lvl="0" marL="0" rtl="0" algn="l">
              <a:lnSpc>
                <a:spcPct val="71428"/>
              </a:lnSpc>
              <a:spcBef>
                <a:spcPts val="1100"/>
              </a:spcBef>
              <a:spcAft>
                <a:spcPts val="0"/>
              </a:spcAft>
              <a:buNone/>
            </a:pPr>
            <a:r>
              <a:rPr b="1" lang="en" sz="2400">
                <a:solidFill>
                  <a:schemeClr val="accent1"/>
                </a:solidFill>
              </a:rPr>
              <a:t>CIAA’s Decisions</a:t>
            </a:r>
            <a:endParaRPr b="1" sz="2400">
              <a:solidFill>
                <a:schemeClr val="accent1"/>
              </a:solidFill>
            </a:endParaRPr>
          </a:p>
          <a:p>
            <a:pPr indent="-1143000" lvl="0" marL="1143000" rtl="0" algn="l">
              <a:lnSpc>
                <a:spcPct val="115000"/>
              </a:lnSpc>
              <a:spcBef>
                <a:spcPts val="1100"/>
              </a:spcBef>
              <a:spcAft>
                <a:spcPts val="0"/>
              </a:spcAft>
              <a:buNone/>
            </a:pPr>
            <a:r>
              <a:rPr lang="en" sz="2400">
                <a:solidFill>
                  <a:srgbClr val="222222"/>
                </a:solidFill>
              </a:rPr>
              <a:t>C0001	Retain</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C0002	Weed (not yet processed or inventoried)</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C0003	Deaccession (some) models &amp; exhibit materials</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C0004	Retain</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C0005	Retain</a:t>
            </a:r>
            <a:endParaRPr sz="2400">
              <a:solidFill>
                <a:srgbClr val="222222"/>
              </a:solidFill>
            </a:endParaRPr>
          </a:p>
          <a:p>
            <a:pPr indent="-1143000" lvl="0" marL="1143000" rtl="0" algn="l">
              <a:lnSpc>
                <a:spcPct val="115000"/>
              </a:lnSpc>
              <a:spcBef>
                <a:spcPts val="1100"/>
              </a:spcBef>
              <a:spcAft>
                <a:spcPts val="1100"/>
              </a:spcAft>
              <a:buNone/>
            </a:pPr>
            <a:r>
              <a:rPr lang="en" sz="2400">
                <a:solidFill>
                  <a:srgbClr val="222222"/>
                </a:solidFill>
              </a:rPr>
              <a:t>C0006	Defer</a:t>
            </a:r>
            <a:endParaRPr sz="2400">
              <a:solidFill>
                <a:srgbClr val="22222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0" name="Google Shape;260;p37"/>
          <p:cNvSpPr txBox="1"/>
          <p:nvPr>
            <p:ph idx="1" type="body"/>
          </p:nvPr>
        </p:nvSpPr>
        <p:spPr>
          <a:xfrm>
            <a:off x="311700" y="378950"/>
            <a:ext cx="8520600" cy="4161300"/>
          </a:xfrm>
          <a:prstGeom prst="rect">
            <a:avLst/>
          </a:prstGeom>
        </p:spPr>
        <p:txBody>
          <a:bodyPr anchorCtr="0" anchor="t" bIns="91425" lIns="91425" spcFirstLastPara="1" rIns="91425" wrap="square" tIns="91425">
            <a:noAutofit/>
          </a:bodyPr>
          <a:lstStyle/>
          <a:p>
            <a:pPr indent="0" lvl="0" marL="0" rtl="0" algn="l">
              <a:lnSpc>
                <a:spcPct val="71428"/>
              </a:lnSpc>
              <a:spcBef>
                <a:spcPts val="1100"/>
              </a:spcBef>
              <a:spcAft>
                <a:spcPts val="0"/>
              </a:spcAft>
              <a:buNone/>
            </a:pPr>
            <a:r>
              <a:rPr b="1" lang="en" sz="2400">
                <a:solidFill>
                  <a:schemeClr val="accent1"/>
                </a:solidFill>
              </a:rPr>
              <a:t>CIAA’s Decisions</a:t>
            </a:r>
            <a:endParaRPr b="1" sz="2400">
              <a:solidFill>
                <a:schemeClr val="accent1"/>
              </a:solidFill>
            </a:endParaRPr>
          </a:p>
          <a:p>
            <a:pPr indent="-1143000" lvl="0" marL="1143000" rtl="0" algn="l">
              <a:lnSpc>
                <a:spcPct val="115000"/>
              </a:lnSpc>
              <a:spcBef>
                <a:spcPts val="1100"/>
              </a:spcBef>
              <a:spcAft>
                <a:spcPts val="0"/>
              </a:spcAft>
              <a:buNone/>
            </a:pPr>
            <a:r>
              <a:rPr lang="en" sz="2400">
                <a:solidFill>
                  <a:srgbClr val="222222"/>
                </a:solidFill>
              </a:rPr>
              <a:t>C0007	Sample (retain some, deaccession some)</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C0008	Retain</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C0009	Weed</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C0010	Retain</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C0011	Deaccession multiplicates</a:t>
            </a:r>
            <a:endParaRPr sz="2400">
              <a:solidFill>
                <a:srgbClr val="222222"/>
              </a:solidFill>
            </a:endParaRPr>
          </a:p>
          <a:p>
            <a:pPr indent="-1143000" lvl="0" marL="1143000" rtl="0" algn="l">
              <a:lnSpc>
                <a:spcPct val="115000"/>
              </a:lnSpc>
              <a:spcBef>
                <a:spcPts val="1100"/>
              </a:spcBef>
              <a:spcAft>
                <a:spcPts val="1100"/>
              </a:spcAft>
              <a:buNone/>
            </a:pPr>
            <a:r>
              <a:rPr lang="en" sz="2400">
                <a:solidFill>
                  <a:srgbClr val="222222"/>
                </a:solidFill>
              </a:rPr>
              <a:t>C0012	Deaccession subseries</a:t>
            </a:r>
            <a:endParaRPr sz="2400">
              <a:solidFill>
                <a:srgbClr val="22222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6" name="Google Shape;266;p38"/>
          <p:cNvSpPr txBox="1"/>
          <p:nvPr>
            <p:ph idx="1" type="body"/>
          </p:nvPr>
        </p:nvSpPr>
        <p:spPr>
          <a:xfrm>
            <a:off x="311700" y="378950"/>
            <a:ext cx="8520600" cy="4185300"/>
          </a:xfrm>
          <a:prstGeom prst="rect">
            <a:avLst/>
          </a:prstGeom>
        </p:spPr>
        <p:txBody>
          <a:bodyPr anchorCtr="0" anchor="t" bIns="91425" lIns="91425" spcFirstLastPara="1" rIns="91425" wrap="square" tIns="91425">
            <a:noAutofit/>
          </a:bodyPr>
          <a:lstStyle/>
          <a:p>
            <a:pPr indent="0" lvl="0" marL="0" rtl="0" algn="l">
              <a:lnSpc>
                <a:spcPct val="71428"/>
              </a:lnSpc>
              <a:spcBef>
                <a:spcPts val="1100"/>
              </a:spcBef>
              <a:spcAft>
                <a:spcPts val="0"/>
              </a:spcAft>
              <a:buNone/>
            </a:pPr>
            <a:r>
              <a:rPr b="1" lang="en" sz="2400">
                <a:solidFill>
                  <a:schemeClr val="accent1"/>
                </a:solidFill>
              </a:rPr>
              <a:t>CIAA’s Decisions</a:t>
            </a:r>
            <a:endParaRPr b="1" sz="2400">
              <a:solidFill>
                <a:schemeClr val="accent1"/>
              </a:solidFill>
            </a:endParaRPr>
          </a:p>
          <a:p>
            <a:pPr indent="-1143000" lvl="0" marL="1143000" rtl="0" algn="l">
              <a:lnSpc>
                <a:spcPct val="115000"/>
              </a:lnSpc>
              <a:spcBef>
                <a:spcPts val="1100"/>
              </a:spcBef>
              <a:spcAft>
                <a:spcPts val="0"/>
              </a:spcAft>
              <a:buNone/>
            </a:pPr>
            <a:r>
              <a:rPr lang="en" sz="2400">
                <a:solidFill>
                  <a:srgbClr val="222222"/>
                </a:solidFill>
              </a:rPr>
              <a:t>C0014	Retain</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C0015	</a:t>
            </a:r>
            <a:r>
              <a:rPr lang="en" sz="2400">
                <a:solidFill>
                  <a:srgbClr val="222222"/>
                </a:solidFill>
              </a:rPr>
              <a:t>Sample (retain some, deaccession some)</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C0017	Defer</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C0025	Retain</a:t>
            </a:r>
            <a:endParaRPr sz="2400">
              <a:solidFill>
                <a:srgbClr val="222222"/>
              </a:solidFill>
            </a:endParaRPr>
          </a:p>
          <a:p>
            <a:pPr indent="-1143000" lvl="0" marL="1143000" rtl="0" algn="l">
              <a:lnSpc>
                <a:spcPct val="115000"/>
              </a:lnSpc>
              <a:spcBef>
                <a:spcPts val="1100"/>
              </a:spcBef>
              <a:spcAft>
                <a:spcPts val="0"/>
              </a:spcAft>
              <a:buNone/>
            </a:pPr>
            <a:r>
              <a:rPr lang="en" sz="2400">
                <a:solidFill>
                  <a:srgbClr val="222222"/>
                </a:solidFill>
              </a:rPr>
              <a:t>C0027	</a:t>
            </a:r>
            <a:r>
              <a:rPr lang="en" sz="2400">
                <a:solidFill>
                  <a:srgbClr val="222222"/>
                </a:solidFill>
              </a:rPr>
              <a:t>Sample (retain some, deaccession some)</a:t>
            </a:r>
            <a:endParaRPr sz="2400">
              <a:solidFill>
                <a:srgbClr val="222222"/>
              </a:solidFill>
            </a:endParaRPr>
          </a:p>
          <a:p>
            <a:pPr indent="-1143000" lvl="0" marL="1143000" rtl="0" algn="l">
              <a:lnSpc>
                <a:spcPct val="115000"/>
              </a:lnSpc>
              <a:spcBef>
                <a:spcPts val="1100"/>
              </a:spcBef>
              <a:spcAft>
                <a:spcPts val="1100"/>
              </a:spcAft>
              <a:buNone/>
            </a:pPr>
            <a:r>
              <a:rPr lang="en" sz="2400">
                <a:solidFill>
                  <a:srgbClr val="222222"/>
                </a:solidFill>
              </a:rPr>
              <a:t>C0033	Deaccession</a:t>
            </a:r>
            <a:endParaRPr sz="2400">
              <a:solidFill>
                <a:srgbClr val="22222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2" name="Google Shape;272;p39"/>
          <p:cNvSpPr txBox="1"/>
          <p:nvPr>
            <p:ph idx="1" type="body"/>
          </p:nvPr>
        </p:nvSpPr>
        <p:spPr>
          <a:xfrm>
            <a:off x="311700" y="378950"/>
            <a:ext cx="8520600" cy="4167300"/>
          </a:xfrm>
          <a:prstGeom prst="rect">
            <a:avLst/>
          </a:prstGeom>
        </p:spPr>
        <p:txBody>
          <a:bodyPr anchorCtr="0" anchor="t" bIns="91425" lIns="91425" spcFirstLastPara="1" rIns="91425" wrap="square" tIns="91425">
            <a:noAutofit/>
          </a:bodyPr>
          <a:lstStyle/>
          <a:p>
            <a:pPr indent="0" lvl="0" marL="0" rtl="0" algn="l">
              <a:lnSpc>
                <a:spcPct val="150000"/>
              </a:lnSpc>
              <a:spcBef>
                <a:spcPts val="1100"/>
              </a:spcBef>
              <a:spcAft>
                <a:spcPts val="0"/>
              </a:spcAft>
              <a:buNone/>
            </a:pPr>
            <a:r>
              <a:rPr b="1" lang="en" sz="2400">
                <a:solidFill>
                  <a:schemeClr val="accent1"/>
                </a:solidFill>
              </a:rPr>
              <a:t>Step 4</a:t>
            </a:r>
            <a:endParaRPr b="1" sz="2400">
              <a:solidFill>
                <a:schemeClr val="accent1"/>
              </a:solidFill>
            </a:endParaRPr>
          </a:p>
          <a:p>
            <a:pPr indent="0" lvl="0" marL="0" rtl="0" algn="l">
              <a:lnSpc>
                <a:spcPct val="115000"/>
              </a:lnSpc>
              <a:spcBef>
                <a:spcPts val="1100"/>
              </a:spcBef>
              <a:spcAft>
                <a:spcPts val="0"/>
              </a:spcAft>
              <a:buNone/>
            </a:pPr>
            <a:r>
              <a:rPr lang="en" sz="2400">
                <a:solidFill>
                  <a:srgbClr val="222222"/>
                </a:solidFill>
              </a:rPr>
              <a:t>Deaccession (if that’s your decision)!</a:t>
            </a:r>
            <a:endParaRPr sz="2400">
              <a:solidFill>
                <a:srgbClr val="222222"/>
              </a:solidFill>
            </a:endParaRPr>
          </a:p>
          <a:p>
            <a:pPr indent="-381000" lvl="0" marL="685800" rtl="0" algn="l">
              <a:lnSpc>
                <a:spcPct val="115000"/>
              </a:lnSpc>
              <a:spcBef>
                <a:spcPts val="1100"/>
              </a:spcBef>
              <a:spcAft>
                <a:spcPts val="0"/>
              </a:spcAft>
              <a:buClr>
                <a:srgbClr val="222222"/>
              </a:buClr>
              <a:buSzPts val="2400"/>
              <a:buChar char="➔"/>
            </a:pPr>
            <a:r>
              <a:rPr lang="en" sz="2400">
                <a:solidFill>
                  <a:srgbClr val="222222"/>
                </a:solidFill>
              </a:rPr>
              <a:t>Transfer.</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Return.</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Sell.</a:t>
            </a:r>
            <a:endParaRPr sz="2400">
              <a:solidFill>
                <a:srgbClr val="222222"/>
              </a:solidFill>
            </a:endParaRPr>
          </a:p>
          <a:p>
            <a:pPr indent="-381000" lvl="0" marL="685800" rtl="0" algn="l">
              <a:lnSpc>
                <a:spcPct val="115000"/>
              </a:lnSpc>
              <a:spcBef>
                <a:spcPts val="0"/>
              </a:spcBef>
              <a:spcAft>
                <a:spcPts val="0"/>
              </a:spcAft>
              <a:buClr>
                <a:srgbClr val="222222"/>
              </a:buClr>
              <a:buSzPts val="2400"/>
              <a:buChar char="➔"/>
            </a:pPr>
            <a:r>
              <a:rPr lang="en" sz="2400">
                <a:solidFill>
                  <a:srgbClr val="222222"/>
                </a:solidFill>
              </a:rPr>
              <a:t>Destroy.</a:t>
            </a:r>
            <a:endParaRPr sz="2400">
              <a:solidFill>
                <a:srgbClr val="222222"/>
              </a:solidFill>
            </a:endParaRPr>
          </a:p>
          <a:p>
            <a:pPr indent="0" lvl="0" marL="0" rtl="0" algn="l">
              <a:lnSpc>
                <a:spcPct val="115000"/>
              </a:lnSpc>
              <a:spcBef>
                <a:spcPts val="1100"/>
              </a:spcBef>
              <a:spcAft>
                <a:spcPts val="1100"/>
              </a:spcAft>
              <a:buNone/>
            </a:pPr>
            <a:r>
              <a:rPr lang="en" sz="2400">
                <a:solidFill>
                  <a:srgbClr val="222222"/>
                </a:solidFill>
              </a:rPr>
              <a:t>(Remember to complete all documentation.)</a:t>
            </a:r>
            <a:endParaRPr sz="2400">
              <a:solidFill>
                <a:srgbClr val="22222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8" name="Google Shape;278;p40"/>
          <p:cNvPicPr preferRelativeResize="0"/>
          <p:nvPr/>
        </p:nvPicPr>
        <p:blipFill>
          <a:blip r:embed="rId3">
            <a:alphaModFix/>
          </a:blip>
          <a:stretch>
            <a:fillRect/>
          </a:stretch>
        </p:blipFill>
        <p:spPr>
          <a:xfrm>
            <a:off x="0" y="0"/>
            <a:ext cx="4572000" cy="3598152"/>
          </a:xfrm>
          <a:prstGeom prst="rect">
            <a:avLst/>
          </a:prstGeom>
          <a:noFill/>
          <a:ln>
            <a:noFill/>
          </a:ln>
        </p:spPr>
      </p:pic>
      <p:sp>
        <p:nvSpPr>
          <p:cNvPr id="279" name="Google Shape;279;p40"/>
          <p:cNvSpPr txBox="1"/>
          <p:nvPr>
            <p:ph idx="1" type="body"/>
          </p:nvPr>
        </p:nvSpPr>
        <p:spPr>
          <a:xfrm>
            <a:off x="4944825" y="329350"/>
            <a:ext cx="3527700" cy="17076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0"/>
              </a:spcAft>
              <a:buNone/>
            </a:pPr>
            <a:r>
              <a:rPr lang="en" sz="2400">
                <a:solidFill>
                  <a:srgbClr val="222222"/>
                </a:solidFill>
              </a:rPr>
              <a:t>Out of scope.</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Transferred to another archive.</a:t>
            </a:r>
            <a:endParaRPr sz="2400">
              <a:solidFill>
                <a:srgbClr val="222222"/>
              </a:solidFill>
            </a:endParaRPr>
          </a:p>
          <a:p>
            <a:pPr indent="0" lvl="0" marL="0" rtl="0" algn="l">
              <a:lnSpc>
                <a:spcPct val="71428"/>
              </a:lnSpc>
              <a:spcBef>
                <a:spcPts val="1100"/>
              </a:spcBef>
              <a:spcAft>
                <a:spcPts val="1100"/>
              </a:spcAft>
              <a:buNone/>
            </a:pPr>
            <a:r>
              <a:t/>
            </a:r>
            <a:endParaRPr sz="2400">
              <a:solidFill>
                <a:srgbClr val="22222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5" name="Google Shape;285;p41"/>
          <p:cNvPicPr preferRelativeResize="0"/>
          <p:nvPr/>
        </p:nvPicPr>
        <p:blipFill rotWithShape="1">
          <a:blip r:embed="rId3">
            <a:alphaModFix/>
          </a:blip>
          <a:srcRect b="16356" l="55235" r="2078" t="25970"/>
          <a:stretch/>
        </p:blipFill>
        <p:spPr>
          <a:xfrm>
            <a:off x="0" y="0"/>
            <a:ext cx="4571997" cy="4607666"/>
          </a:xfrm>
          <a:prstGeom prst="rect">
            <a:avLst/>
          </a:prstGeom>
          <a:noFill/>
          <a:ln>
            <a:noFill/>
          </a:ln>
        </p:spPr>
      </p:pic>
      <p:sp>
        <p:nvSpPr>
          <p:cNvPr id="286" name="Google Shape;286;p41"/>
          <p:cNvSpPr txBox="1"/>
          <p:nvPr>
            <p:ph idx="1" type="body"/>
          </p:nvPr>
        </p:nvSpPr>
        <p:spPr>
          <a:xfrm>
            <a:off x="4944825" y="329350"/>
            <a:ext cx="3527700" cy="1707600"/>
          </a:xfrm>
          <a:prstGeom prst="rect">
            <a:avLst/>
          </a:prstGeom>
        </p:spPr>
        <p:txBody>
          <a:bodyPr anchorCtr="0" anchor="t" bIns="91425" lIns="91425" spcFirstLastPara="1" rIns="91425" wrap="square" tIns="91425">
            <a:noAutofit/>
          </a:bodyPr>
          <a:lstStyle/>
          <a:p>
            <a:pPr indent="0" lvl="0" marL="0" rtl="0" algn="l">
              <a:lnSpc>
                <a:spcPct val="71428"/>
              </a:lnSpc>
              <a:spcBef>
                <a:spcPts val="1100"/>
              </a:spcBef>
              <a:spcAft>
                <a:spcPts val="0"/>
              </a:spcAft>
              <a:buNone/>
            </a:pPr>
            <a:r>
              <a:rPr lang="en" sz="2400">
                <a:solidFill>
                  <a:srgbClr val="222222"/>
                </a:solidFill>
              </a:rPr>
              <a:t>Out of scope.</a:t>
            </a:r>
            <a:endParaRPr sz="2400">
              <a:solidFill>
                <a:srgbClr val="222222"/>
              </a:solidFill>
            </a:endParaRPr>
          </a:p>
          <a:p>
            <a:pPr indent="0" lvl="0" marL="0" rtl="0" algn="l">
              <a:lnSpc>
                <a:spcPct val="71428"/>
              </a:lnSpc>
              <a:spcBef>
                <a:spcPts val="1100"/>
              </a:spcBef>
              <a:spcAft>
                <a:spcPts val="0"/>
              </a:spcAft>
              <a:buNone/>
            </a:pPr>
            <a:r>
              <a:rPr lang="en" sz="2400">
                <a:solidFill>
                  <a:srgbClr val="222222"/>
                </a:solidFill>
              </a:rPr>
              <a:t>Destroyed.</a:t>
            </a:r>
            <a:endParaRPr sz="2400">
              <a:solidFill>
                <a:srgbClr val="222222"/>
              </a:solidFill>
            </a:endParaRPr>
          </a:p>
          <a:p>
            <a:pPr indent="0" lvl="0" marL="0" rtl="0" algn="l">
              <a:lnSpc>
                <a:spcPct val="71428"/>
              </a:lnSpc>
              <a:spcBef>
                <a:spcPts val="1100"/>
              </a:spcBef>
              <a:spcAft>
                <a:spcPts val="1100"/>
              </a:spcAft>
              <a:buNone/>
            </a:pPr>
            <a:r>
              <a:t/>
            </a:r>
            <a:endParaRPr sz="2400">
              <a:solidFill>
                <a:srgbClr val="222222"/>
              </a:solidFill>
            </a:endParaRPr>
          </a:p>
        </p:txBody>
      </p:sp>
      <p:pic>
        <p:nvPicPr>
          <p:cNvPr id="287" name="Google Shape;287;p41"/>
          <p:cNvPicPr preferRelativeResize="0"/>
          <p:nvPr/>
        </p:nvPicPr>
        <p:blipFill rotWithShape="1">
          <a:blip r:embed="rId3">
            <a:alphaModFix/>
          </a:blip>
          <a:srcRect b="16355" l="68284" r="20467" t="74806"/>
          <a:stretch/>
        </p:blipFill>
        <p:spPr>
          <a:xfrm>
            <a:off x="5017775" y="2226814"/>
            <a:ext cx="3454747" cy="2024684"/>
          </a:xfrm>
          <a:prstGeom prst="rect">
            <a:avLst/>
          </a:prstGeom>
          <a:noFill/>
          <a:ln>
            <a:noFill/>
          </a:ln>
        </p:spPr>
      </p:pic>
      <p:sp>
        <p:nvSpPr>
          <p:cNvPr id="288" name="Google Shape;288;p41"/>
          <p:cNvSpPr/>
          <p:nvPr/>
        </p:nvSpPr>
        <p:spPr>
          <a:xfrm>
            <a:off x="2859825" y="3808525"/>
            <a:ext cx="3718800" cy="712200"/>
          </a:xfrm>
          <a:prstGeom prst="bentUpArrow">
            <a:avLst>
              <a:gd fmla="val 25000" name="adj1"/>
              <a:gd fmla="val 25000" name="adj2"/>
              <a:gd fmla="val 25000" name="adj3"/>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85" name="Google Shape;85;p15"/>
          <p:cNvSpPr txBox="1"/>
          <p:nvPr>
            <p:ph idx="1" type="body"/>
          </p:nvPr>
        </p:nvSpPr>
        <p:spPr>
          <a:xfrm>
            <a:off x="311700" y="1266175"/>
            <a:ext cx="4433700" cy="3302700"/>
          </a:xfrm>
          <a:prstGeom prst="rect">
            <a:avLst/>
          </a:prstGeom>
        </p:spPr>
        <p:txBody>
          <a:bodyPr anchorCtr="0" anchor="t" bIns="91425" lIns="91425" spcFirstLastPara="1" rIns="91425" wrap="square" tIns="91425">
            <a:noAutofit/>
          </a:bodyPr>
          <a:lstStyle/>
          <a:p>
            <a:pPr indent="-1200150" lvl="0" marL="1200150" rtl="0" algn="l">
              <a:lnSpc>
                <a:spcPct val="71428"/>
              </a:lnSpc>
              <a:spcBef>
                <a:spcPts val="1100"/>
              </a:spcBef>
              <a:spcAft>
                <a:spcPts val="0"/>
              </a:spcAft>
              <a:buNone/>
            </a:pPr>
            <a:r>
              <a:rPr b="1" lang="en" sz="1600" u="sng">
                <a:solidFill>
                  <a:srgbClr val="222222"/>
                </a:solidFill>
              </a:rPr>
              <a:t>Morning</a:t>
            </a:r>
            <a:endParaRPr b="1" sz="1600" u="sng">
              <a:solidFill>
                <a:srgbClr val="222222"/>
              </a:solidFill>
            </a:endParaRPr>
          </a:p>
          <a:p>
            <a:pPr indent="-1200150" lvl="0" marL="1200150" rtl="0" algn="l">
              <a:lnSpc>
                <a:spcPct val="71428"/>
              </a:lnSpc>
              <a:spcBef>
                <a:spcPts val="1100"/>
              </a:spcBef>
              <a:spcAft>
                <a:spcPts val="0"/>
              </a:spcAft>
              <a:buNone/>
            </a:pPr>
            <a:r>
              <a:rPr lang="en" sz="1600">
                <a:solidFill>
                  <a:srgbClr val="222222"/>
                </a:solidFill>
              </a:rPr>
              <a:t>8:30-9:00 	Arrival/Registration</a:t>
            </a:r>
            <a:endParaRPr sz="1600">
              <a:solidFill>
                <a:srgbClr val="222222"/>
              </a:solidFill>
              <a:highlight>
                <a:srgbClr val="FFFFFF"/>
              </a:highlight>
            </a:endParaRPr>
          </a:p>
          <a:p>
            <a:pPr indent="-1200150" lvl="0" marL="1200150" marR="381000" rtl="0" algn="l">
              <a:lnSpc>
                <a:spcPct val="71428"/>
              </a:lnSpc>
              <a:spcBef>
                <a:spcPts val="1100"/>
              </a:spcBef>
              <a:spcAft>
                <a:spcPts val="0"/>
              </a:spcAft>
              <a:buNone/>
            </a:pPr>
            <a:r>
              <a:rPr lang="en" sz="1600">
                <a:solidFill>
                  <a:srgbClr val="222222"/>
                </a:solidFill>
              </a:rPr>
              <a:t>9:00-9:15      	Welcome/Introductions</a:t>
            </a:r>
            <a:endParaRPr sz="1600">
              <a:solidFill>
                <a:srgbClr val="222222"/>
              </a:solidFill>
            </a:endParaRPr>
          </a:p>
          <a:p>
            <a:pPr indent="-1200150" lvl="0" marL="1200150" rtl="0" algn="l">
              <a:lnSpc>
                <a:spcPct val="71428"/>
              </a:lnSpc>
              <a:spcBef>
                <a:spcPts val="1100"/>
              </a:spcBef>
              <a:spcAft>
                <a:spcPts val="0"/>
              </a:spcAft>
              <a:buNone/>
            </a:pPr>
            <a:r>
              <a:rPr lang="en" sz="1600">
                <a:solidFill>
                  <a:srgbClr val="222222"/>
                </a:solidFill>
              </a:rPr>
              <a:t>9:15-10:30 	A Common Vocabulary</a:t>
            </a:r>
            <a:endParaRPr sz="1600">
              <a:solidFill>
                <a:srgbClr val="222222"/>
              </a:solidFill>
              <a:highlight>
                <a:srgbClr val="FFFFFF"/>
              </a:highlight>
            </a:endParaRPr>
          </a:p>
          <a:p>
            <a:pPr indent="-1200150" lvl="0" marL="1200150" rtl="0" algn="l">
              <a:lnSpc>
                <a:spcPct val="71428"/>
              </a:lnSpc>
              <a:spcBef>
                <a:spcPts val="1100"/>
              </a:spcBef>
              <a:spcAft>
                <a:spcPts val="0"/>
              </a:spcAft>
              <a:buNone/>
            </a:pPr>
            <a:r>
              <a:rPr lang="en" sz="1600">
                <a:solidFill>
                  <a:srgbClr val="222222"/>
                </a:solidFill>
              </a:rPr>
              <a:t>10:30-10:40 	Break </a:t>
            </a:r>
            <a:endParaRPr sz="1600">
              <a:solidFill>
                <a:srgbClr val="222222"/>
              </a:solidFill>
            </a:endParaRPr>
          </a:p>
          <a:p>
            <a:pPr indent="-1200150" lvl="0" marL="1200150" rtl="0" algn="l">
              <a:lnSpc>
                <a:spcPct val="71428"/>
              </a:lnSpc>
              <a:spcBef>
                <a:spcPts val="1100"/>
              </a:spcBef>
              <a:spcAft>
                <a:spcPts val="0"/>
              </a:spcAft>
              <a:buNone/>
            </a:pPr>
            <a:r>
              <a:rPr lang="en" sz="1600">
                <a:solidFill>
                  <a:srgbClr val="222222"/>
                </a:solidFill>
              </a:rPr>
              <a:t>10:40-11:45 	Less Product 1</a:t>
            </a:r>
            <a:endParaRPr sz="1600">
              <a:solidFill>
                <a:srgbClr val="222222"/>
              </a:solidFill>
            </a:endParaRPr>
          </a:p>
          <a:p>
            <a:pPr indent="-1200150" lvl="0" marL="1200150" rtl="0" algn="l">
              <a:lnSpc>
                <a:spcPct val="71428"/>
              </a:lnSpc>
              <a:spcBef>
                <a:spcPts val="1100"/>
              </a:spcBef>
              <a:spcAft>
                <a:spcPts val="1100"/>
              </a:spcAft>
              <a:buNone/>
            </a:pPr>
            <a:r>
              <a:rPr lang="en" sz="1600">
                <a:solidFill>
                  <a:srgbClr val="222222"/>
                </a:solidFill>
              </a:rPr>
              <a:t>11:45-1:00 	Lunch on your own</a:t>
            </a:r>
            <a:endParaRPr sz="1600"/>
          </a:p>
        </p:txBody>
      </p:sp>
      <p:sp>
        <p:nvSpPr>
          <p:cNvPr id="86" name="Google Shape;86;p15"/>
          <p:cNvSpPr txBox="1"/>
          <p:nvPr>
            <p:ph idx="4294967295" type="body"/>
          </p:nvPr>
        </p:nvSpPr>
        <p:spPr>
          <a:xfrm>
            <a:off x="4832400" y="1266175"/>
            <a:ext cx="3999900" cy="3302700"/>
          </a:xfrm>
          <a:prstGeom prst="rect">
            <a:avLst/>
          </a:prstGeom>
        </p:spPr>
        <p:txBody>
          <a:bodyPr anchorCtr="0" anchor="t" bIns="91425" lIns="91425" spcFirstLastPara="1" rIns="91425" wrap="square" tIns="91425">
            <a:noAutofit/>
          </a:bodyPr>
          <a:lstStyle/>
          <a:p>
            <a:pPr indent="-1200150" lvl="0" marL="1200150" rtl="0" algn="l">
              <a:lnSpc>
                <a:spcPct val="71428"/>
              </a:lnSpc>
              <a:spcBef>
                <a:spcPts val="1100"/>
              </a:spcBef>
              <a:spcAft>
                <a:spcPts val="0"/>
              </a:spcAft>
              <a:buNone/>
            </a:pPr>
            <a:r>
              <a:rPr b="1" lang="en" sz="1600" u="sng">
                <a:solidFill>
                  <a:srgbClr val="222222"/>
                </a:solidFill>
              </a:rPr>
              <a:t>Afternoon</a:t>
            </a:r>
            <a:endParaRPr b="1" sz="1600" u="sng">
              <a:solidFill>
                <a:srgbClr val="222222"/>
              </a:solidFill>
            </a:endParaRPr>
          </a:p>
          <a:p>
            <a:pPr indent="-1200150" lvl="0" marL="1200150" rtl="0" algn="l">
              <a:lnSpc>
                <a:spcPct val="71428"/>
              </a:lnSpc>
              <a:spcBef>
                <a:spcPts val="1100"/>
              </a:spcBef>
              <a:spcAft>
                <a:spcPts val="0"/>
              </a:spcAft>
              <a:buNone/>
            </a:pPr>
            <a:r>
              <a:rPr lang="en" sz="1600">
                <a:solidFill>
                  <a:srgbClr val="222222"/>
                </a:solidFill>
              </a:rPr>
              <a:t>1:00-2:30 	Refusing Refuse </a:t>
            </a:r>
            <a:endParaRPr sz="1600">
              <a:solidFill>
                <a:srgbClr val="222222"/>
              </a:solidFill>
            </a:endParaRPr>
          </a:p>
          <a:p>
            <a:pPr indent="-1200150" lvl="0" marL="1200150" rtl="0" algn="l">
              <a:lnSpc>
                <a:spcPct val="71428"/>
              </a:lnSpc>
              <a:spcBef>
                <a:spcPts val="1100"/>
              </a:spcBef>
              <a:spcAft>
                <a:spcPts val="0"/>
              </a:spcAft>
              <a:buNone/>
            </a:pPr>
            <a:r>
              <a:rPr lang="en" sz="1600">
                <a:solidFill>
                  <a:srgbClr val="222222"/>
                </a:solidFill>
              </a:rPr>
              <a:t>2:30-2:45 	Break</a:t>
            </a:r>
            <a:endParaRPr i="1" sz="1600">
              <a:solidFill>
                <a:srgbClr val="222222"/>
              </a:solidFill>
            </a:endParaRPr>
          </a:p>
          <a:p>
            <a:pPr indent="-1200150" lvl="0" marL="1200150" rtl="0" algn="l">
              <a:lnSpc>
                <a:spcPct val="71428"/>
              </a:lnSpc>
              <a:spcBef>
                <a:spcPts val="1100"/>
              </a:spcBef>
              <a:spcAft>
                <a:spcPts val="0"/>
              </a:spcAft>
              <a:buNone/>
            </a:pPr>
            <a:r>
              <a:rPr lang="en" sz="1600">
                <a:solidFill>
                  <a:srgbClr val="222222"/>
                </a:solidFill>
              </a:rPr>
              <a:t>2:45-4:00 	Less Product 2</a:t>
            </a:r>
            <a:endParaRPr sz="1600">
              <a:solidFill>
                <a:srgbClr val="222222"/>
              </a:solidFill>
            </a:endParaRPr>
          </a:p>
          <a:p>
            <a:pPr indent="-1200150" lvl="0" marL="1200150" rtl="0" algn="l">
              <a:lnSpc>
                <a:spcPct val="71428"/>
              </a:lnSpc>
              <a:spcBef>
                <a:spcPts val="1100"/>
              </a:spcBef>
              <a:spcAft>
                <a:spcPts val="0"/>
              </a:spcAft>
              <a:buNone/>
            </a:pPr>
            <a:r>
              <a:rPr lang="en" sz="1600">
                <a:solidFill>
                  <a:srgbClr val="222222"/>
                </a:solidFill>
              </a:rPr>
              <a:t>4:00-4:15 	More Joy - Giveaways!</a:t>
            </a:r>
            <a:endParaRPr sz="1600">
              <a:solidFill>
                <a:srgbClr val="222222"/>
              </a:solidFill>
            </a:endParaRPr>
          </a:p>
          <a:p>
            <a:pPr indent="-1200150" lvl="0" marL="1200150" rtl="0" algn="l">
              <a:lnSpc>
                <a:spcPct val="71428"/>
              </a:lnSpc>
              <a:spcBef>
                <a:spcPts val="1100"/>
              </a:spcBef>
              <a:spcAft>
                <a:spcPts val="0"/>
              </a:spcAft>
              <a:buNone/>
            </a:pPr>
            <a:r>
              <a:t/>
            </a:r>
            <a:endParaRPr sz="1600">
              <a:solidFill>
                <a:srgbClr val="222222"/>
              </a:solidFill>
            </a:endParaRPr>
          </a:p>
          <a:p>
            <a:pPr indent="-1200150" lvl="0" marL="1200150" rtl="0" algn="l">
              <a:lnSpc>
                <a:spcPct val="71428"/>
              </a:lnSpc>
              <a:spcBef>
                <a:spcPts val="1100"/>
              </a:spcBef>
              <a:spcAft>
                <a:spcPts val="0"/>
              </a:spcAft>
              <a:buNone/>
            </a:pPr>
            <a:r>
              <a:rPr lang="en" sz="1600">
                <a:solidFill>
                  <a:srgbClr val="222222"/>
                </a:solidFill>
              </a:rPr>
              <a:t>Tour of CIAA</a:t>
            </a:r>
            <a:endParaRPr sz="1600">
              <a:solidFill>
                <a:srgbClr val="222222"/>
              </a:solidFill>
            </a:endParaRPr>
          </a:p>
          <a:p>
            <a:pPr indent="-1200150" lvl="0" marL="1200150" rtl="0" algn="l">
              <a:lnSpc>
                <a:spcPct val="71428"/>
              </a:lnSpc>
              <a:spcBef>
                <a:spcPts val="1100"/>
              </a:spcBef>
              <a:spcAft>
                <a:spcPts val="1100"/>
              </a:spcAft>
              <a:buNone/>
            </a:pPr>
            <a:r>
              <a:rPr lang="en" sz="1600">
                <a:solidFill>
                  <a:srgbClr val="222222"/>
                </a:solidFill>
              </a:rPr>
              <a:t>Networking at Pump House</a:t>
            </a:r>
            <a:endParaRPr sz="1600">
              <a:solidFill>
                <a:srgbClr val="222222"/>
              </a:solidFill>
            </a:endParaRPr>
          </a:p>
        </p:txBody>
      </p:sp>
      <p:sp>
        <p:nvSpPr>
          <p:cNvPr id="87" name="Google Shape;87;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4" name="Google Shape;294;p42"/>
          <p:cNvSpPr txBox="1"/>
          <p:nvPr>
            <p:ph idx="1" type="body"/>
          </p:nvPr>
        </p:nvSpPr>
        <p:spPr>
          <a:xfrm>
            <a:off x="4944825" y="329350"/>
            <a:ext cx="3527700" cy="17076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0"/>
              </a:spcAft>
              <a:buNone/>
            </a:pPr>
            <a:r>
              <a:rPr lang="en" sz="2400">
                <a:solidFill>
                  <a:srgbClr val="222222"/>
                </a:solidFill>
              </a:rPr>
              <a:t>Low research value.</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Transferred to building owner.</a:t>
            </a:r>
            <a:endParaRPr sz="2400">
              <a:solidFill>
                <a:srgbClr val="222222"/>
              </a:solidFill>
            </a:endParaRPr>
          </a:p>
          <a:p>
            <a:pPr indent="0" lvl="0" marL="0" rtl="0" algn="l">
              <a:lnSpc>
                <a:spcPct val="71428"/>
              </a:lnSpc>
              <a:spcBef>
                <a:spcPts val="1100"/>
              </a:spcBef>
              <a:spcAft>
                <a:spcPts val="1100"/>
              </a:spcAft>
              <a:buNone/>
            </a:pPr>
            <a:r>
              <a:t/>
            </a:r>
            <a:endParaRPr sz="2400">
              <a:solidFill>
                <a:srgbClr val="222222"/>
              </a:solidFill>
            </a:endParaRPr>
          </a:p>
        </p:txBody>
      </p:sp>
      <p:pic>
        <p:nvPicPr>
          <p:cNvPr id="295" name="Google Shape;295;p42"/>
          <p:cNvPicPr preferRelativeResize="0"/>
          <p:nvPr/>
        </p:nvPicPr>
        <p:blipFill>
          <a:blip r:embed="rId3">
            <a:alphaModFix/>
          </a:blip>
          <a:stretch>
            <a:fillRect/>
          </a:stretch>
        </p:blipFill>
        <p:spPr>
          <a:xfrm>
            <a:off x="0" y="0"/>
            <a:ext cx="4572000" cy="36576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1" name="Google Shape;301;p43"/>
          <p:cNvSpPr txBox="1"/>
          <p:nvPr>
            <p:ph idx="1" type="body"/>
          </p:nvPr>
        </p:nvSpPr>
        <p:spPr>
          <a:xfrm>
            <a:off x="4944825" y="329350"/>
            <a:ext cx="3527700" cy="1707600"/>
          </a:xfrm>
          <a:prstGeom prst="rect">
            <a:avLst/>
          </a:prstGeom>
        </p:spPr>
        <p:txBody>
          <a:bodyPr anchorCtr="0" anchor="t" bIns="91425" lIns="91425" spcFirstLastPara="1" rIns="91425" wrap="square" tIns="91425">
            <a:noAutofit/>
          </a:bodyPr>
          <a:lstStyle/>
          <a:p>
            <a:pPr indent="0" lvl="0" marL="0" rtl="0" algn="l">
              <a:lnSpc>
                <a:spcPct val="71428"/>
              </a:lnSpc>
              <a:spcBef>
                <a:spcPts val="1100"/>
              </a:spcBef>
              <a:spcAft>
                <a:spcPts val="0"/>
              </a:spcAft>
              <a:buNone/>
            </a:pPr>
            <a:r>
              <a:rPr lang="en" sz="2400">
                <a:solidFill>
                  <a:srgbClr val="222222"/>
                </a:solidFill>
              </a:rPr>
              <a:t>Low research value.</a:t>
            </a:r>
            <a:endParaRPr sz="2400">
              <a:solidFill>
                <a:srgbClr val="222222"/>
              </a:solidFill>
            </a:endParaRPr>
          </a:p>
          <a:p>
            <a:pPr indent="0" lvl="0" marL="0" rtl="0" algn="l">
              <a:lnSpc>
                <a:spcPct val="71428"/>
              </a:lnSpc>
              <a:spcBef>
                <a:spcPts val="1100"/>
              </a:spcBef>
              <a:spcAft>
                <a:spcPts val="0"/>
              </a:spcAft>
              <a:buNone/>
            </a:pPr>
            <a:r>
              <a:rPr lang="en" sz="2400">
                <a:solidFill>
                  <a:srgbClr val="222222"/>
                </a:solidFill>
              </a:rPr>
              <a:t>Returned to donor.</a:t>
            </a:r>
            <a:endParaRPr sz="2400">
              <a:solidFill>
                <a:srgbClr val="222222"/>
              </a:solidFill>
            </a:endParaRPr>
          </a:p>
          <a:p>
            <a:pPr indent="0" lvl="0" marL="0" rtl="0" algn="l">
              <a:lnSpc>
                <a:spcPct val="71428"/>
              </a:lnSpc>
              <a:spcBef>
                <a:spcPts val="1100"/>
              </a:spcBef>
              <a:spcAft>
                <a:spcPts val="1100"/>
              </a:spcAft>
              <a:buNone/>
            </a:pPr>
            <a:r>
              <a:t/>
            </a:r>
            <a:endParaRPr sz="2400">
              <a:solidFill>
                <a:srgbClr val="222222"/>
              </a:solidFill>
            </a:endParaRPr>
          </a:p>
        </p:txBody>
      </p:sp>
      <p:pic>
        <p:nvPicPr>
          <p:cNvPr id="302" name="Google Shape;302;p43"/>
          <p:cNvPicPr preferRelativeResize="0"/>
          <p:nvPr/>
        </p:nvPicPr>
        <p:blipFill>
          <a:blip r:embed="rId3">
            <a:alphaModFix/>
          </a:blip>
          <a:stretch>
            <a:fillRect/>
          </a:stretch>
        </p:blipFill>
        <p:spPr>
          <a:xfrm>
            <a:off x="0" y="0"/>
            <a:ext cx="4640032" cy="338453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8" name="Google Shape;308;p44"/>
          <p:cNvSpPr txBox="1"/>
          <p:nvPr>
            <p:ph idx="1" type="body"/>
          </p:nvPr>
        </p:nvSpPr>
        <p:spPr>
          <a:xfrm>
            <a:off x="5923075" y="329350"/>
            <a:ext cx="3036600" cy="16743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0"/>
              </a:spcAft>
              <a:buNone/>
            </a:pPr>
            <a:r>
              <a:rPr lang="en" sz="2400">
                <a:solidFill>
                  <a:srgbClr val="222222"/>
                </a:solidFill>
              </a:rPr>
              <a:t>Does not advance mission.</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Sell.</a:t>
            </a:r>
            <a:endParaRPr sz="2400">
              <a:solidFill>
                <a:srgbClr val="222222"/>
              </a:solidFill>
            </a:endParaRPr>
          </a:p>
          <a:p>
            <a:pPr indent="0" lvl="0" marL="0" rtl="0" algn="l">
              <a:lnSpc>
                <a:spcPct val="71428"/>
              </a:lnSpc>
              <a:spcBef>
                <a:spcPts val="1100"/>
              </a:spcBef>
              <a:spcAft>
                <a:spcPts val="1100"/>
              </a:spcAft>
              <a:buNone/>
            </a:pPr>
            <a:r>
              <a:t/>
            </a:r>
            <a:endParaRPr sz="2400">
              <a:solidFill>
                <a:srgbClr val="222222"/>
              </a:solidFill>
            </a:endParaRPr>
          </a:p>
        </p:txBody>
      </p:sp>
      <p:pic>
        <p:nvPicPr>
          <p:cNvPr id="309" name="Google Shape;309;p44"/>
          <p:cNvPicPr preferRelativeResize="0"/>
          <p:nvPr/>
        </p:nvPicPr>
        <p:blipFill>
          <a:blip r:embed="rId3">
            <a:alphaModFix/>
          </a:blip>
          <a:stretch>
            <a:fillRect/>
          </a:stretch>
        </p:blipFill>
        <p:spPr>
          <a:xfrm>
            <a:off x="0" y="0"/>
            <a:ext cx="2771486" cy="4548398"/>
          </a:xfrm>
          <a:prstGeom prst="rect">
            <a:avLst/>
          </a:prstGeom>
          <a:noFill/>
          <a:ln>
            <a:noFill/>
          </a:ln>
        </p:spPr>
      </p:pic>
      <p:pic>
        <p:nvPicPr>
          <p:cNvPr id="310" name="Google Shape;310;p44"/>
          <p:cNvPicPr preferRelativeResize="0"/>
          <p:nvPr/>
        </p:nvPicPr>
        <p:blipFill>
          <a:blip r:embed="rId3">
            <a:alphaModFix/>
          </a:blip>
          <a:stretch>
            <a:fillRect/>
          </a:stretch>
        </p:blipFill>
        <p:spPr>
          <a:xfrm>
            <a:off x="2921025" y="0"/>
            <a:ext cx="2771486" cy="45483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6" name="Google Shape;316;p45"/>
          <p:cNvSpPr txBox="1"/>
          <p:nvPr>
            <p:ph idx="1" type="body"/>
          </p:nvPr>
        </p:nvSpPr>
        <p:spPr>
          <a:xfrm>
            <a:off x="5020675" y="329350"/>
            <a:ext cx="3939000" cy="19248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0"/>
              </a:spcAft>
              <a:buNone/>
            </a:pPr>
            <a:r>
              <a:rPr lang="en" sz="2400">
                <a:solidFill>
                  <a:srgbClr val="222222"/>
                </a:solidFill>
              </a:rPr>
              <a:t>Damaged or deteriorated beyond reasonable repair.</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Destroyed.</a:t>
            </a:r>
            <a:endParaRPr sz="2400">
              <a:solidFill>
                <a:srgbClr val="222222"/>
              </a:solidFill>
            </a:endParaRPr>
          </a:p>
          <a:p>
            <a:pPr indent="0" lvl="0" marL="0" rtl="0" algn="l">
              <a:lnSpc>
                <a:spcPct val="71428"/>
              </a:lnSpc>
              <a:spcBef>
                <a:spcPts val="1100"/>
              </a:spcBef>
              <a:spcAft>
                <a:spcPts val="1100"/>
              </a:spcAft>
              <a:buNone/>
            </a:pPr>
            <a:r>
              <a:t/>
            </a:r>
            <a:endParaRPr sz="2400">
              <a:solidFill>
                <a:srgbClr val="222222"/>
              </a:solidFill>
            </a:endParaRPr>
          </a:p>
        </p:txBody>
      </p:sp>
      <p:pic>
        <p:nvPicPr>
          <p:cNvPr id="317" name="Google Shape;317;p45"/>
          <p:cNvPicPr preferRelativeResize="0"/>
          <p:nvPr/>
        </p:nvPicPr>
        <p:blipFill>
          <a:blip r:embed="rId3">
            <a:alphaModFix/>
          </a:blip>
          <a:stretch>
            <a:fillRect/>
          </a:stretch>
        </p:blipFill>
        <p:spPr>
          <a:xfrm>
            <a:off x="-5" y="0"/>
            <a:ext cx="4572000" cy="365148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3" name="Google Shape;323;p46"/>
          <p:cNvSpPr txBox="1"/>
          <p:nvPr>
            <p:ph idx="1" type="body"/>
          </p:nvPr>
        </p:nvSpPr>
        <p:spPr>
          <a:xfrm>
            <a:off x="5020675" y="329350"/>
            <a:ext cx="3939000" cy="17769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0"/>
              </a:spcAft>
              <a:buNone/>
            </a:pPr>
            <a:r>
              <a:rPr lang="en" sz="2400">
                <a:solidFill>
                  <a:srgbClr val="222222"/>
                </a:solidFill>
              </a:rPr>
              <a:t>Condition threatens collection.</a:t>
            </a:r>
            <a:endParaRPr sz="2400">
              <a:solidFill>
                <a:srgbClr val="222222"/>
              </a:solidFill>
            </a:endParaRPr>
          </a:p>
          <a:p>
            <a:pPr indent="0" lvl="0" marL="0" rtl="0" algn="l">
              <a:lnSpc>
                <a:spcPct val="115000"/>
              </a:lnSpc>
              <a:spcBef>
                <a:spcPts val="1100"/>
              </a:spcBef>
              <a:spcAft>
                <a:spcPts val="0"/>
              </a:spcAft>
              <a:buNone/>
            </a:pPr>
            <a:r>
              <a:rPr lang="en" sz="2400">
                <a:solidFill>
                  <a:srgbClr val="222222"/>
                </a:solidFill>
              </a:rPr>
              <a:t>Destroyed.</a:t>
            </a:r>
            <a:endParaRPr sz="2400">
              <a:solidFill>
                <a:srgbClr val="222222"/>
              </a:solidFill>
            </a:endParaRPr>
          </a:p>
          <a:p>
            <a:pPr indent="0" lvl="0" marL="0" rtl="0" algn="l">
              <a:lnSpc>
                <a:spcPct val="71428"/>
              </a:lnSpc>
              <a:spcBef>
                <a:spcPts val="1100"/>
              </a:spcBef>
              <a:spcAft>
                <a:spcPts val="1100"/>
              </a:spcAft>
              <a:buNone/>
            </a:pPr>
            <a:r>
              <a:t/>
            </a:r>
            <a:endParaRPr sz="2400">
              <a:solidFill>
                <a:srgbClr val="222222"/>
              </a:solidFill>
            </a:endParaRPr>
          </a:p>
        </p:txBody>
      </p:sp>
      <p:pic>
        <p:nvPicPr>
          <p:cNvPr id="324" name="Google Shape;324;p46"/>
          <p:cNvPicPr preferRelativeResize="0"/>
          <p:nvPr/>
        </p:nvPicPr>
        <p:blipFill>
          <a:blip r:embed="rId3">
            <a:alphaModFix/>
          </a:blip>
          <a:stretch>
            <a:fillRect/>
          </a:stretch>
        </p:blipFill>
        <p:spPr>
          <a:xfrm>
            <a:off x="0" y="0"/>
            <a:ext cx="4572003" cy="342899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0" name="Google Shape;330;p47"/>
          <p:cNvSpPr txBox="1"/>
          <p:nvPr>
            <p:ph idx="1" type="body"/>
          </p:nvPr>
        </p:nvSpPr>
        <p:spPr>
          <a:xfrm>
            <a:off x="311700" y="378950"/>
            <a:ext cx="8520600" cy="3885600"/>
          </a:xfrm>
          <a:prstGeom prst="rect">
            <a:avLst/>
          </a:prstGeom>
        </p:spPr>
        <p:txBody>
          <a:bodyPr anchorCtr="0" anchor="t" bIns="91425" lIns="91425" spcFirstLastPara="1" rIns="91425" wrap="square" tIns="91425">
            <a:noAutofit/>
          </a:bodyPr>
          <a:lstStyle/>
          <a:p>
            <a:pPr indent="0" lvl="0" marL="0" rtl="0" algn="l">
              <a:lnSpc>
                <a:spcPct val="71428"/>
              </a:lnSpc>
              <a:spcBef>
                <a:spcPts val="1100"/>
              </a:spcBef>
              <a:spcAft>
                <a:spcPts val="0"/>
              </a:spcAft>
              <a:buNone/>
            </a:pPr>
            <a:r>
              <a:rPr b="1" lang="en" sz="2400">
                <a:solidFill>
                  <a:schemeClr val="accent1"/>
                </a:solidFill>
              </a:rPr>
              <a:t>Step 5</a:t>
            </a:r>
            <a:endParaRPr b="1" sz="2400">
              <a:solidFill>
                <a:schemeClr val="accent1"/>
              </a:solidFill>
            </a:endParaRPr>
          </a:p>
          <a:p>
            <a:pPr indent="0" lvl="0" marL="0" rtl="0" algn="l">
              <a:lnSpc>
                <a:spcPct val="71428"/>
              </a:lnSpc>
              <a:spcBef>
                <a:spcPts val="1100"/>
              </a:spcBef>
              <a:spcAft>
                <a:spcPts val="1100"/>
              </a:spcAft>
              <a:buNone/>
            </a:pPr>
            <a:r>
              <a:rPr lang="en" sz="2400">
                <a:solidFill>
                  <a:srgbClr val="222222"/>
                </a:solidFill>
              </a:rPr>
              <a:t>Evaluate</a:t>
            </a:r>
            <a:r>
              <a:rPr lang="en" sz="2400">
                <a:solidFill>
                  <a:srgbClr val="222222"/>
                </a:solidFill>
              </a:rPr>
              <a:t>!</a:t>
            </a:r>
            <a:endParaRPr sz="2400">
              <a:solidFill>
                <a:srgbClr val="222222"/>
              </a:solidFill>
            </a:endParaRPr>
          </a:p>
        </p:txBody>
      </p:sp>
      <p:sp>
        <p:nvSpPr>
          <p:cNvPr id="331" name="Google Shape;331;p47"/>
          <p:cNvSpPr/>
          <p:nvPr/>
        </p:nvSpPr>
        <p:spPr>
          <a:xfrm>
            <a:off x="4583850" y="6675"/>
            <a:ext cx="4560000" cy="513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7"/>
          <p:cNvSpPr txBox="1"/>
          <p:nvPr>
            <p:ph idx="1"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5400">
                <a:solidFill>
                  <a:srgbClr val="000000"/>
                </a:solidFill>
                <a:latin typeface="PT Sans Narrow"/>
                <a:ea typeface="PT Sans Narrow"/>
                <a:cs typeface="PT Sans Narrow"/>
                <a:sym typeface="PT Sans Narrow"/>
              </a:rPr>
              <a:t>Celebrate!</a:t>
            </a:r>
            <a:endParaRPr b="1" sz="5400">
              <a:solidFill>
                <a:srgbClr val="000000"/>
              </a:solidFill>
              <a:latin typeface="PT Sans Narrow"/>
              <a:ea typeface="PT Sans Narrow"/>
              <a:cs typeface="PT Sans Narrow"/>
              <a:sym typeface="PT Sans Narrow"/>
            </a:endParaRPr>
          </a:p>
          <a:p>
            <a:pPr indent="0" lvl="0" marL="0" rtl="0" algn="ctr">
              <a:lnSpc>
                <a:spcPct val="100000"/>
              </a:lnSpc>
              <a:spcBef>
                <a:spcPts val="0"/>
              </a:spcBef>
              <a:spcAft>
                <a:spcPts val="0"/>
              </a:spcAft>
              <a:buNone/>
            </a:pPr>
            <a:r>
              <a:t/>
            </a:r>
            <a:endParaRPr b="1" sz="1200">
              <a:solidFill>
                <a:srgbClr val="000000"/>
              </a:solidFill>
              <a:highlight>
                <a:schemeClr val="accent1"/>
              </a:highlight>
              <a:latin typeface="PT Sans Narrow"/>
              <a:ea typeface="PT Sans Narrow"/>
              <a:cs typeface="PT Sans Narrow"/>
              <a:sym typeface="PT Sans Narrow"/>
            </a:endParaRPr>
          </a:p>
          <a:p>
            <a:pPr indent="0" lvl="0" marL="0" rtl="0" algn="ctr">
              <a:lnSpc>
                <a:spcPct val="100000"/>
              </a:lnSpc>
              <a:spcBef>
                <a:spcPts val="0"/>
              </a:spcBef>
              <a:spcAft>
                <a:spcPts val="0"/>
              </a:spcAft>
              <a:buNone/>
            </a:pPr>
            <a:r>
              <a:t/>
            </a:r>
            <a:endParaRPr b="1" sz="3000">
              <a:solidFill>
                <a:srgbClr val="000000"/>
              </a:solidFill>
              <a:highlight>
                <a:schemeClr val="accent1"/>
              </a:highlight>
              <a:latin typeface="PT Sans Narrow"/>
              <a:ea typeface="PT Sans Narrow"/>
              <a:cs typeface="PT Sans Narrow"/>
              <a:sym typeface="PT Sans Narrow"/>
            </a:endParaRPr>
          </a:p>
          <a:p>
            <a:pPr indent="0" lvl="0" marL="0" rtl="0" algn="ctr">
              <a:lnSpc>
                <a:spcPct val="100000"/>
              </a:lnSpc>
              <a:spcBef>
                <a:spcPts val="0"/>
              </a:spcBef>
              <a:spcAft>
                <a:spcPts val="0"/>
              </a:spcAft>
              <a:buNone/>
            </a:pPr>
            <a:r>
              <a:t/>
            </a:r>
            <a:endParaRPr b="1" sz="3000">
              <a:solidFill>
                <a:srgbClr val="000000"/>
              </a:solidFill>
              <a:latin typeface="PT Sans Narrow"/>
              <a:ea typeface="PT Sans Narrow"/>
              <a:cs typeface="PT Sans Narrow"/>
              <a:sym typeface="PT Sans Narrow"/>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36" name="Shape 336"/>
        <p:cNvGrpSpPr/>
        <p:nvPr/>
      </p:nvGrpSpPr>
      <p:grpSpPr>
        <a:xfrm>
          <a:off x="0" y="0"/>
          <a:ext cx="0" cy="0"/>
          <a:chOff x="0" y="0"/>
          <a:chExt cx="0" cy="0"/>
        </a:xfrm>
      </p:grpSpPr>
      <p:sp>
        <p:nvSpPr>
          <p:cNvPr id="337" name="Google Shape;337;p48"/>
          <p:cNvSpPr txBox="1"/>
          <p:nvPr>
            <p:ph idx="1" type="body"/>
          </p:nvPr>
        </p:nvSpPr>
        <p:spPr>
          <a:xfrm>
            <a:off x="4740475" y="1266325"/>
            <a:ext cx="4091700" cy="3302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5400">
                <a:solidFill>
                  <a:schemeClr val="accent1"/>
                </a:solidFill>
                <a:latin typeface="PT Sans Narrow"/>
                <a:ea typeface="PT Sans Narrow"/>
                <a:cs typeface="PT Sans Narrow"/>
                <a:sym typeface="PT Sans Narrow"/>
              </a:rPr>
              <a:t>Less Product, More Joy</a:t>
            </a:r>
            <a:endParaRPr b="1" sz="5400">
              <a:solidFill>
                <a:schemeClr val="accent1"/>
              </a:solidFill>
              <a:latin typeface="PT Sans Narrow"/>
              <a:ea typeface="PT Sans Narrow"/>
              <a:cs typeface="PT Sans Narrow"/>
              <a:sym typeface="PT Sans Narrow"/>
            </a:endParaRPr>
          </a:p>
          <a:p>
            <a:pPr indent="0" lvl="0" marL="0" rtl="0" algn="ctr">
              <a:lnSpc>
                <a:spcPct val="100000"/>
              </a:lnSpc>
              <a:spcBef>
                <a:spcPts val="0"/>
              </a:spcBef>
              <a:spcAft>
                <a:spcPts val="0"/>
              </a:spcAft>
              <a:buNone/>
            </a:pPr>
            <a:r>
              <a:t/>
            </a:r>
            <a:endParaRPr b="1" sz="1200">
              <a:solidFill>
                <a:srgbClr val="000000"/>
              </a:solidFill>
              <a:highlight>
                <a:schemeClr val="accent1"/>
              </a:highlight>
              <a:latin typeface="PT Sans Narrow"/>
              <a:ea typeface="PT Sans Narrow"/>
              <a:cs typeface="PT Sans Narrow"/>
              <a:sym typeface="PT Sans Narrow"/>
            </a:endParaRPr>
          </a:p>
          <a:p>
            <a:pPr indent="0" lvl="0" marL="0" rtl="0" algn="ctr">
              <a:lnSpc>
                <a:spcPct val="100000"/>
              </a:lnSpc>
              <a:spcBef>
                <a:spcPts val="0"/>
              </a:spcBef>
              <a:spcAft>
                <a:spcPts val="0"/>
              </a:spcAft>
              <a:buNone/>
            </a:pPr>
            <a:r>
              <a:t/>
            </a:r>
            <a:endParaRPr b="1" sz="3000">
              <a:solidFill>
                <a:srgbClr val="000000"/>
              </a:solidFill>
              <a:highlight>
                <a:schemeClr val="accent1"/>
              </a:highlight>
              <a:latin typeface="PT Sans Narrow"/>
              <a:ea typeface="PT Sans Narrow"/>
              <a:cs typeface="PT Sans Narrow"/>
              <a:sym typeface="PT Sans Narrow"/>
            </a:endParaRPr>
          </a:p>
          <a:p>
            <a:pPr indent="0" lvl="0" marL="0" rtl="0" algn="ctr">
              <a:lnSpc>
                <a:spcPct val="100000"/>
              </a:lnSpc>
              <a:spcBef>
                <a:spcPts val="0"/>
              </a:spcBef>
              <a:spcAft>
                <a:spcPts val="0"/>
              </a:spcAft>
              <a:buNone/>
            </a:pPr>
            <a:r>
              <a:rPr b="1" lang="en" sz="3000">
                <a:solidFill>
                  <a:srgbClr val="000000"/>
                </a:solidFill>
                <a:latin typeface="PT Sans Narrow"/>
                <a:ea typeface="PT Sans Narrow"/>
                <a:cs typeface="PT Sans Narrow"/>
                <a:sym typeface="PT Sans Narrow"/>
              </a:rPr>
              <a:t>Part 2</a:t>
            </a:r>
            <a:endParaRPr b="1" sz="3000">
              <a:solidFill>
                <a:srgbClr val="000000"/>
              </a:solidFill>
              <a:latin typeface="PT Sans Narrow"/>
              <a:ea typeface="PT Sans Narrow"/>
              <a:cs typeface="PT Sans Narrow"/>
              <a:sym typeface="PT Sans Narrow"/>
            </a:endParaRPr>
          </a:p>
        </p:txBody>
      </p:sp>
      <p:pic>
        <p:nvPicPr>
          <p:cNvPr id="338" name="Google Shape;338;p48"/>
          <p:cNvPicPr preferRelativeResize="0"/>
          <p:nvPr/>
        </p:nvPicPr>
        <p:blipFill rotWithShape="1">
          <a:blip r:embed="rId3">
            <a:alphaModFix/>
          </a:blip>
          <a:srcRect b="0" l="8515" r="11375" t="3846"/>
          <a:stretch/>
        </p:blipFill>
        <p:spPr>
          <a:xfrm>
            <a:off x="616495" y="919495"/>
            <a:ext cx="1186850" cy="1424599"/>
          </a:xfrm>
          <a:prstGeom prst="rect">
            <a:avLst/>
          </a:prstGeom>
          <a:noFill/>
          <a:ln>
            <a:noFill/>
          </a:ln>
        </p:spPr>
      </p:pic>
      <p:sp>
        <p:nvSpPr>
          <p:cNvPr id="339" name="Google Shape;339;p48"/>
          <p:cNvSpPr txBox="1"/>
          <p:nvPr>
            <p:ph idx="4294967295" type="subTitle"/>
          </p:nvPr>
        </p:nvSpPr>
        <p:spPr>
          <a:xfrm>
            <a:off x="1865700" y="1141400"/>
            <a:ext cx="2431200" cy="1278900"/>
          </a:xfrm>
          <a:prstGeom prst="rect">
            <a:avLst/>
          </a:prstGeom>
        </p:spPr>
        <p:txBody>
          <a:bodyPr anchorCtr="0" anchor="t" bIns="91425" lIns="91425" spcFirstLastPara="1" rIns="91425" wrap="square" tIns="91425">
            <a:noAutofit/>
          </a:bodyPr>
          <a:lstStyle/>
          <a:p>
            <a:pPr indent="0" lvl="0" marL="0" marR="0" rtl="0" algn="l">
              <a:lnSpc>
                <a:spcPct val="71428"/>
              </a:lnSpc>
              <a:spcBef>
                <a:spcPts val="0"/>
              </a:spcBef>
              <a:spcAft>
                <a:spcPts val="0"/>
              </a:spcAft>
              <a:buNone/>
            </a:pPr>
            <a:r>
              <a:t/>
            </a:r>
            <a:endParaRPr b="1" sz="1200">
              <a:solidFill>
                <a:srgbClr val="222222"/>
              </a:solidFill>
            </a:endParaRPr>
          </a:p>
          <a:p>
            <a:pPr indent="0" lvl="0" marL="0" marR="0" rtl="0" algn="l">
              <a:lnSpc>
                <a:spcPct val="115000"/>
              </a:lnSpc>
              <a:spcBef>
                <a:spcPts val="0"/>
              </a:spcBef>
              <a:spcAft>
                <a:spcPts val="0"/>
              </a:spcAft>
              <a:buNone/>
            </a:pPr>
            <a:r>
              <a:rPr b="1" lang="en" sz="1400">
                <a:solidFill>
                  <a:srgbClr val="222222"/>
                </a:solidFill>
              </a:rPr>
              <a:t>Tricia Gilson</a:t>
            </a:r>
            <a:endParaRPr b="1" sz="1400">
              <a:solidFill>
                <a:srgbClr val="222222"/>
              </a:solidFill>
            </a:endParaRPr>
          </a:p>
          <a:p>
            <a:pPr indent="0" lvl="0" marL="0" marR="0" rtl="0" algn="l">
              <a:lnSpc>
                <a:spcPct val="115000"/>
              </a:lnSpc>
              <a:spcBef>
                <a:spcPts val="0"/>
              </a:spcBef>
              <a:spcAft>
                <a:spcPts val="0"/>
              </a:spcAft>
              <a:buNone/>
            </a:pPr>
            <a:r>
              <a:t/>
            </a:r>
            <a:endParaRPr b="1" sz="200">
              <a:solidFill>
                <a:srgbClr val="222222"/>
              </a:solidFill>
            </a:endParaRPr>
          </a:p>
          <a:p>
            <a:pPr indent="0" lvl="0" marL="0" marR="0" rtl="0" algn="l">
              <a:lnSpc>
                <a:spcPct val="115000"/>
              </a:lnSpc>
              <a:spcBef>
                <a:spcPts val="0"/>
              </a:spcBef>
              <a:spcAft>
                <a:spcPts val="0"/>
              </a:spcAft>
              <a:buNone/>
            </a:pPr>
            <a:r>
              <a:rPr lang="en" sz="1400">
                <a:solidFill>
                  <a:srgbClr val="222222"/>
                </a:solidFill>
              </a:rPr>
              <a:t>Archivist</a:t>
            </a:r>
            <a:endParaRPr sz="1400">
              <a:solidFill>
                <a:srgbClr val="222222"/>
              </a:solidFill>
            </a:endParaRPr>
          </a:p>
          <a:p>
            <a:pPr indent="0" lvl="0" marL="0" marR="0" rtl="0" algn="l">
              <a:lnSpc>
                <a:spcPct val="115000"/>
              </a:lnSpc>
              <a:spcBef>
                <a:spcPts val="0"/>
              </a:spcBef>
              <a:spcAft>
                <a:spcPts val="0"/>
              </a:spcAft>
              <a:buNone/>
            </a:pPr>
            <a:r>
              <a:rPr lang="en" sz="1200">
                <a:solidFill>
                  <a:srgbClr val="222222"/>
                </a:solidFill>
              </a:rPr>
              <a:t>Columbus Indiana </a:t>
            </a:r>
            <a:endParaRPr sz="1200">
              <a:solidFill>
                <a:srgbClr val="222222"/>
              </a:solidFill>
            </a:endParaRPr>
          </a:p>
          <a:p>
            <a:pPr indent="0" lvl="0" marL="0" marR="0" rtl="0" algn="l">
              <a:lnSpc>
                <a:spcPct val="115000"/>
              </a:lnSpc>
              <a:spcBef>
                <a:spcPts val="0"/>
              </a:spcBef>
              <a:spcAft>
                <a:spcPts val="0"/>
              </a:spcAft>
              <a:buNone/>
            </a:pPr>
            <a:r>
              <a:rPr lang="en" sz="1200">
                <a:solidFill>
                  <a:srgbClr val="222222"/>
                </a:solidFill>
              </a:rPr>
              <a:t>Architectural Archives</a:t>
            </a:r>
            <a:endParaRPr sz="1200">
              <a:solidFill>
                <a:srgbClr val="222222"/>
              </a:solidFill>
            </a:endParaRPr>
          </a:p>
        </p:txBody>
      </p:sp>
      <p:pic>
        <p:nvPicPr>
          <p:cNvPr id="340" name="Google Shape;340;p48"/>
          <p:cNvPicPr preferRelativeResize="0"/>
          <p:nvPr/>
        </p:nvPicPr>
        <p:blipFill rotWithShape="1">
          <a:blip r:embed="rId4">
            <a:alphaModFix/>
          </a:blip>
          <a:srcRect b="0" l="0" r="0" t="12975"/>
          <a:stretch/>
        </p:blipFill>
        <p:spPr>
          <a:xfrm>
            <a:off x="616500" y="3006155"/>
            <a:ext cx="1186850" cy="1616920"/>
          </a:xfrm>
          <a:prstGeom prst="rect">
            <a:avLst/>
          </a:prstGeom>
          <a:noFill/>
          <a:ln>
            <a:noFill/>
          </a:ln>
        </p:spPr>
      </p:pic>
      <p:sp>
        <p:nvSpPr>
          <p:cNvPr id="341" name="Google Shape;341;p48"/>
          <p:cNvSpPr/>
          <p:nvPr/>
        </p:nvSpPr>
        <p:spPr>
          <a:xfrm rot="10800000">
            <a:off x="7030750" y="4350"/>
            <a:ext cx="2127000" cy="2532600"/>
          </a:xfrm>
          <a:prstGeom prst="corner">
            <a:avLst>
              <a:gd fmla="val 4363" name="adj1"/>
              <a:gd fmla="val 509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343" name="Google Shape;343;p48"/>
          <p:cNvSpPr txBox="1"/>
          <p:nvPr/>
        </p:nvSpPr>
        <p:spPr>
          <a:xfrm>
            <a:off x="1865700" y="3391075"/>
            <a:ext cx="2127000" cy="1278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a:solidFill>
                  <a:srgbClr val="222222"/>
                </a:solidFill>
                <a:latin typeface="Open Sans"/>
                <a:ea typeface="Open Sans"/>
                <a:cs typeface="Open Sans"/>
                <a:sym typeface="Open Sans"/>
              </a:rPr>
              <a:t>Jeannine Roe</a:t>
            </a:r>
            <a:endParaRPr b="1">
              <a:solidFill>
                <a:srgbClr val="222222"/>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1" sz="200">
              <a:solidFill>
                <a:srgbClr val="222222"/>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
                <a:solidFill>
                  <a:srgbClr val="222222"/>
                </a:solidFill>
                <a:latin typeface="Open Sans"/>
                <a:ea typeface="Open Sans"/>
                <a:cs typeface="Open Sans"/>
                <a:sym typeface="Open Sans"/>
              </a:rPr>
              <a:t>Electronic Records Archivist</a:t>
            </a:r>
            <a:endParaRPr>
              <a:solidFill>
                <a:srgbClr val="222222"/>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 sz="1200">
                <a:solidFill>
                  <a:srgbClr val="222222"/>
                </a:solidFill>
                <a:latin typeface="Open Sans"/>
                <a:ea typeface="Open Sans"/>
                <a:cs typeface="Open Sans"/>
                <a:sym typeface="Open Sans"/>
              </a:rPr>
              <a:t>Indiana Archives &amp; Records Administration</a:t>
            </a:r>
            <a:endParaRPr b="1">
              <a:solidFill>
                <a:srgbClr val="222222"/>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9" name="Google Shape;349;p49"/>
          <p:cNvSpPr txBox="1"/>
          <p:nvPr>
            <p:ph type="title"/>
          </p:nvPr>
        </p:nvSpPr>
        <p:spPr>
          <a:xfrm>
            <a:off x="1031550" y="911625"/>
            <a:ext cx="7080900" cy="277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t>Refusing Refuse:</a:t>
            </a:r>
            <a:endParaRPr sz="3500"/>
          </a:p>
          <a:p>
            <a:pPr indent="0" lvl="0" marL="0" rtl="0" algn="ctr">
              <a:spcBef>
                <a:spcPts val="0"/>
              </a:spcBef>
              <a:spcAft>
                <a:spcPts val="0"/>
              </a:spcAft>
              <a:buNone/>
            </a:pPr>
            <a:r>
              <a:rPr lang="en" sz="3500"/>
              <a:t>Retention, Mission, and the </a:t>
            </a:r>
            <a:endParaRPr sz="3500"/>
          </a:p>
          <a:p>
            <a:pPr indent="0" lvl="0" marL="0" rtl="0" algn="ctr">
              <a:spcBef>
                <a:spcPts val="0"/>
              </a:spcBef>
              <a:spcAft>
                <a:spcPts val="0"/>
              </a:spcAft>
              <a:buNone/>
            </a:pPr>
            <a:r>
              <a:rPr lang="en" sz="3500"/>
              <a:t>Case for “Pre-appraisal”</a:t>
            </a:r>
            <a:endParaRPr sz="35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5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t>Definitions</a:t>
            </a:r>
            <a:endParaRPr sz="3500"/>
          </a:p>
        </p:txBody>
      </p:sp>
      <p:sp>
        <p:nvSpPr>
          <p:cNvPr id="355" name="Google Shape;355;p50"/>
          <p:cNvSpPr txBox="1"/>
          <p:nvPr>
            <p:ph idx="1" type="body"/>
          </p:nvPr>
        </p:nvSpPr>
        <p:spPr>
          <a:xfrm>
            <a:off x="387900" y="1355675"/>
            <a:ext cx="8520600" cy="1619100"/>
          </a:xfrm>
          <a:prstGeom prst="rect">
            <a:avLst/>
          </a:prstGeom>
        </p:spPr>
        <p:txBody>
          <a:bodyPr anchorCtr="0" anchor="t" bIns="91425" lIns="91425" spcFirstLastPara="1" rIns="91425" wrap="square" tIns="91425">
            <a:noAutofit/>
          </a:bodyPr>
          <a:lstStyle/>
          <a:p>
            <a:pPr indent="-1371600" lvl="0" marL="1371600" rtl="0" algn="l">
              <a:lnSpc>
                <a:spcPct val="71428"/>
              </a:lnSpc>
              <a:spcBef>
                <a:spcPts val="1100"/>
              </a:spcBef>
              <a:spcAft>
                <a:spcPts val="0"/>
              </a:spcAft>
              <a:buNone/>
            </a:pPr>
            <a:r>
              <a:rPr b="1" lang="en" sz="2400">
                <a:solidFill>
                  <a:srgbClr val="222222"/>
                </a:solidFill>
              </a:rPr>
              <a:t>R</a:t>
            </a:r>
            <a:r>
              <a:rPr b="1" lang="en" sz="2400">
                <a:solidFill>
                  <a:srgbClr val="222222"/>
                </a:solidFill>
              </a:rPr>
              <a:t>eappraisal</a:t>
            </a:r>
            <a:endParaRPr b="1" sz="2400">
              <a:solidFill>
                <a:srgbClr val="222222"/>
              </a:solidFill>
              <a:highlight>
                <a:srgbClr val="FFFFFF"/>
              </a:highlight>
            </a:endParaRPr>
          </a:p>
          <a:p>
            <a:pPr indent="0" lvl="0" marL="57150" rtl="0" algn="l">
              <a:lnSpc>
                <a:spcPct val="115000"/>
              </a:lnSpc>
              <a:spcBef>
                <a:spcPts val="1100"/>
              </a:spcBef>
              <a:spcAft>
                <a:spcPts val="1100"/>
              </a:spcAft>
              <a:buNone/>
            </a:pPr>
            <a:r>
              <a:rPr lang="en" sz="2400">
                <a:solidFill>
                  <a:srgbClr val="222222"/>
                </a:solidFill>
                <a:highlight>
                  <a:srgbClr val="FFFFFF"/>
                </a:highlight>
              </a:rPr>
              <a:t>The process of identifying materials that are candidates for deaccessioning. </a:t>
            </a:r>
            <a:endParaRPr sz="2400"/>
          </a:p>
        </p:txBody>
      </p:sp>
      <p:sp>
        <p:nvSpPr>
          <p:cNvPr id="356" name="Google Shape;356;p50"/>
          <p:cNvSpPr txBox="1"/>
          <p:nvPr>
            <p:ph idx="1" type="body"/>
          </p:nvPr>
        </p:nvSpPr>
        <p:spPr>
          <a:xfrm>
            <a:off x="380275" y="3044125"/>
            <a:ext cx="8520600" cy="1619100"/>
          </a:xfrm>
          <a:prstGeom prst="rect">
            <a:avLst/>
          </a:prstGeom>
        </p:spPr>
        <p:txBody>
          <a:bodyPr anchorCtr="0" anchor="t" bIns="91425" lIns="91425" spcFirstLastPara="1" rIns="91425" wrap="square" tIns="91425">
            <a:noAutofit/>
          </a:bodyPr>
          <a:lstStyle/>
          <a:p>
            <a:pPr indent="-1371600" lvl="0" marL="1371600" rtl="0" algn="l">
              <a:lnSpc>
                <a:spcPct val="71428"/>
              </a:lnSpc>
              <a:spcBef>
                <a:spcPts val="1100"/>
              </a:spcBef>
              <a:spcAft>
                <a:spcPts val="0"/>
              </a:spcAft>
              <a:buNone/>
            </a:pPr>
            <a:r>
              <a:rPr b="1" lang="en" sz="2400">
                <a:solidFill>
                  <a:srgbClr val="222222"/>
                </a:solidFill>
              </a:rPr>
              <a:t>Pr</a:t>
            </a:r>
            <a:r>
              <a:rPr b="1" lang="en" sz="2400">
                <a:solidFill>
                  <a:srgbClr val="222222"/>
                </a:solidFill>
              </a:rPr>
              <a:t>e-appraisal (or pre-weeding)</a:t>
            </a:r>
            <a:endParaRPr b="1" sz="2400">
              <a:solidFill>
                <a:srgbClr val="222222"/>
              </a:solidFill>
              <a:highlight>
                <a:srgbClr val="FFFFFF"/>
              </a:highlight>
            </a:endParaRPr>
          </a:p>
          <a:p>
            <a:pPr indent="0" lvl="0" marL="57150" rtl="0" algn="l">
              <a:lnSpc>
                <a:spcPct val="115000"/>
              </a:lnSpc>
              <a:spcBef>
                <a:spcPts val="1100"/>
              </a:spcBef>
              <a:spcAft>
                <a:spcPts val="1100"/>
              </a:spcAft>
              <a:buNone/>
            </a:pPr>
            <a:r>
              <a:rPr lang="en" sz="2400">
                <a:solidFill>
                  <a:srgbClr val="222222"/>
                </a:solidFill>
                <a:highlight>
                  <a:srgbClr val="FFFFFF"/>
                </a:highlight>
              </a:rPr>
              <a:t>The process of identifying materials that can be culled from an accession prior to transmittal. </a:t>
            </a:r>
            <a:endParaRPr sz="2400"/>
          </a:p>
        </p:txBody>
      </p:sp>
      <p:sp>
        <p:nvSpPr>
          <p:cNvPr id="357" name="Google Shape;357;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51"/>
          <p:cNvSpPr txBox="1"/>
          <p:nvPr>
            <p:ph type="title"/>
          </p:nvPr>
        </p:nvSpPr>
        <p:spPr>
          <a:xfrm>
            <a:off x="311700" y="1573950"/>
            <a:ext cx="8520600" cy="1538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It starts with policy</a:t>
            </a:r>
            <a:endParaRPr sz="4800"/>
          </a:p>
        </p:txBody>
      </p:sp>
      <p:sp>
        <p:nvSpPr>
          <p:cNvPr id="363" name="Google Shape;363;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Common Vocabulary:</a:t>
            </a:r>
            <a:endParaRPr/>
          </a:p>
          <a:p>
            <a:pPr indent="0" lvl="0" marL="0" rtl="0" algn="l">
              <a:spcBef>
                <a:spcPts val="0"/>
              </a:spcBef>
              <a:spcAft>
                <a:spcPts val="0"/>
              </a:spcAft>
              <a:buNone/>
            </a:pPr>
            <a:r>
              <a:rPr lang="en"/>
              <a:t>Definitions, Policies, and the Whys of Reappraisal</a:t>
            </a:r>
            <a:endParaRPr/>
          </a:p>
        </p:txBody>
      </p:sp>
      <p:sp>
        <p:nvSpPr>
          <p:cNvPr id="93" name="Google Shape;93;p16"/>
          <p:cNvSpPr txBox="1"/>
          <p:nvPr>
            <p:ph idx="1" type="body"/>
          </p:nvPr>
        </p:nvSpPr>
        <p:spPr>
          <a:xfrm>
            <a:off x="311700" y="1812875"/>
            <a:ext cx="8520600" cy="275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222222"/>
                </a:solidFill>
              </a:rPr>
              <a:t>Definitions are from the Glossary of Archival and Records Terminology published by the Society of American Archivists.</a:t>
            </a:r>
            <a:endParaRPr sz="2400">
              <a:solidFill>
                <a:srgbClr val="222222"/>
              </a:solidFill>
            </a:endParaRPr>
          </a:p>
          <a:p>
            <a:pPr indent="-1371600" lvl="0" marL="1371600" rtl="0" algn="l">
              <a:lnSpc>
                <a:spcPct val="71428"/>
              </a:lnSpc>
              <a:spcBef>
                <a:spcPts val="1100"/>
              </a:spcBef>
              <a:spcAft>
                <a:spcPts val="0"/>
              </a:spcAft>
              <a:buNone/>
            </a:pPr>
            <a:r>
              <a:t/>
            </a:r>
            <a:endParaRPr sz="2400">
              <a:solidFill>
                <a:srgbClr val="222222"/>
              </a:solidFill>
            </a:endParaRPr>
          </a:p>
          <a:p>
            <a:pPr indent="-1371600" lvl="0" marL="1371600" rtl="0" algn="l">
              <a:lnSpc>
                <a:spcPct val="71428"/>
              </a:lnSpc>
              <a:spcBef>
                <a:spcPts val="1100"/>
              </a:spcBef>
              <a:spcAft>
                <a:spcPts val="1100"/>
              </a:spcAft>
              <a:buNone/>
            </a:pPr>
            <a:r>
              <a:rPr lang="en" sz="2400">
                <a:solidFill>
                  <a:srgbClr val="222222"/>
                </a:solidFill>
              </a:rPr>
              <a:t>www2.archivists.org/glossary</a:t>
            </a:r>
            <a:endParaRPr sz="2400">
              <a:solidFill>
                <a:srgbClr val="222222"/>
              </a:solidFill>
            </a:endParaRPr>
          </a:p>
        </p:txBody>
      </p:sp>
      <p:sp>
        <p:nvSpPr>
          <p:cNvPr id="94" name="Google Shape;9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67" name="Shape 367"/>
        <p:cNvGrpSpPr/>
        <p:nvPr/>
      </p:nvGrpSpPr>
      <p:grpSpPr>
        <a:xfrm>
          <a:off x="0" y="0"/>
          <a:ext cx="0" cy="0"/>
          <a:chOff x="0" y="0"/>
          <a:chExt cx="0" cy="0"/>
        </a:xfrm>
      </p:grpSpPr>
      <p:pic>
        <p:nvPicPr>
          <p:cNvPr id="368" name="Google Shape;368;p52"/>
          <p:cNvPicPr preferRelativeResize="0"/>
          <p:nvPr/>
        </p:nvPicPr>
        <p:blipFill>
          <a:blip r:embed="rId3">
            <a:alphaModFix/>
          </a:blip>
          <a:stretch>
            <a:fillRect/>
          </a:stretch>
        </p:blipFill>
        <p:spPr>
          <a:xfrm>
            <a:off x="1760225" y="1353688"/>
            <a:ext cx="4861550" cy="3350525"/>
          </a:xfrm>
          <a:prstGeom prst="rect">
            <a:avLst/>
          </a:prstGeom>
          <a:noFill/>
          <a:ln>
            <a:noFill/>
          </a:ln>
        </p:spPr>
      </p:pic>
      <p:sp>
        <p:nvSpPr>
          <p:cNvPr id="369" name="Google Shape;369;p5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t>In </a:t>
            </a:r>
            <a:r>
              <a:rPr lang="en"/>
              <a:t>a perfect world...</a:t>
            </a:r>
            <a:endParaRPr/>
          </a:p>
        </p:txBody>
      </p:sp>
      <p:sp>
        <p:nvSpPr>
          <p:cNvPr id="370" name="Google Shape;370;p52"/>
          <p:cNvSpPr txBox="1"/>
          <p:nvPr/>
        </p:nvSpPr>
        <p:spPr>
          <a:xfrm rot="-332472">
            <a:off x="3599475" y="710365"/>
            <a:ext cx="1615549" cy="95637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49DF49"/>
                </a:solidFill>
                <a:latin typeface="Lobster"/>
                <a:ea typeface="Lobster"/>
                <a:cs typeface="Lobster"/>
                <a:sym typeface="Lobster"/>
              </a:rPr>
              <a:t>Joy</a:t>
            </a:r>
            <a:endParaRPr sz="6000">
              <a:solidFill>
                <a:srgbClr val="49DF49"/>
              </a:solidFill>
              <a:latin typeface="Lobster"/>
              <a:ea typeface="Lobster"/>
              <a:cs typeface="Lobster"/>
              <a:sym typeface="Lobster"/>
            </a:endParaRPr>
          </a:p>
        </p:txBody>
      </p:sp>
      <p:sp>
        <p:nvSpPr>
          <p:cNvPr id="371" name="Google Shape;371;p52"/>
          <p:cNvSpPr txBox="1"/>
          <p:nvPr/>
        </p:nvSpPr>
        <p:spPr>
          <a:xfrm rot="-848249">
            <a:off x="5913281" y="2295002"/>
            <a:ext cx="3129588" cy="80560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A64D79"/>
                </a:solidFill>
                <a:latin typeface="Lobster"/>
                <a:ea typeface="Lobster"/>
                <a:cs typeface="Lobster"/>
                <a:sym typeface="Lobster"/>
              </a:rPr>
              <a:t>HARMONY</a:t>
            </a:r>
            <a:endParaRPr sz="4800">
              <a:solidFill>
                <a:srgbClr val="A64D79"/>
              </a:solidFill>
              <a:latin typeface="Lobster"/>
              <a:ea typeface="Lobster"/>
              <a:cs typeface="Lobster"/>
              <a:sym typeface="Lobster"/>
            </a:endParaRPr>
          </a:p>
        </p:txBody>
      </p:sp>
      <p:sp>
        <p:nvSpPr>
          <p:cNvPr id="372" name="Google Shape;372;p52"/>
          <p:cNvSpPr txBox="1"/>
          <p:nvPr/>
        </p:nvSpPr>
        <p:spPr>
          <a:xfrm rot="469427">
            <a:off x="427352" y="2424094"/>
            <a:ext cx="1968019" cy="108863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F63B1"/>
                </a:solidFill>
                <a:latin typeface="Lobster"/>
                <a:ea typeface="Lobster"/>
                <a:cs typeface="Lobster"/>
                <a:sym typeface="Lobster"/>
              </a:rPr>
              <a:t>LOVE</a:t>
            </a:r>
            <a:endParaRPr sz="6000">
              <a:solidFill>
                <a:srgbClr val="FF63B1"/>
              </a:solidFill>
              <a:latin typeface="Lobster"/>
              <a:ea typeface="Lobster"/>
              <a:cs typeface="Lobster"/>
              <a:sym typeface="Lobster"/>
            </a:endParaRPr>
          </a:p>
        </p:txBody>
      </p:sp>
      <p:sp>
        <p:nvSpPr>
          <p:cNvPr id="373" name="Google Shape;373;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2000"/>
                                        <p:tgtEl>
                                          <p:spTgt spid="37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500"/>
                                        <p:tgtEl>
                                          <p:spTgt spid="371"/>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5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5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can policy do for you?</a:t>
            </a:r>
            <a:endParaRPr/>
          </a:p>
        </p:txBody>
      </p:sp>
      <p:sp>
        <p:nvSpPr>
          <p:cNvPr id="379" name="Google Shape;379;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0" name="Google Shape;380;p53"/>
          <p:cNvSpPr txBox="1"/>
          <p:nvPr/>
        </p:nvSpPr>
        <p:spPr>
          <a:xfrm>
            <a:off x="813950" y="1292125"/>
            <a:ext cx="7732500" cy="3437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Open Sans"/>
              <a:buChar char="●"/>
            </a:pPr>
            <a:r>
              <a:rPr lang="en" sz="1800">
                <a:latin typeface="Open Sans"/>
                <a:ea typeface="Open Sans"/>
                <a:cs typeface="Open Sans"/>
                <a:sym typeface="Open Sans"/>
              </a:rPr>
              <a:t>Uphold your institutional mission</a:t>
            </a:r>
            <a:endParaRPr sz="1800">
              <a:latin typeface="Open Sans"/>
              <a:ea typeface="Open Sans"/>
              <a:cs typeface="Open Sans"/>
              <a:sym typeface="Open Sans"/>
            </a:endParaRPr>
          </a:p>
          <a:p>
            <a:pPr indent="-342900" lvl="0" marL="457200" rtl="0" algn="l">
              <a:lnSpc>
                <a:spcPct val="115000"/>
              </a:lnSpc>
              <a:spcBef>
                <a:spcPts val="0"/>
              </a:spcBef>
              <a:spcAft>
                <a:spcPts val="0"/>
              </a:spcAft>
              <a:buSzPts val="1800"/>
              <a:buFont typeface="Open Sans"/>
              <a:buChar char="●"/>
            </a:pPr>
            <a:r>
              <a:rPr lang="en" sz="1800">
                <a:latin typeface="Open Sans"/>
                <a:ea typeface="Open Sans"/>
                <a:cs typeface="Open Sans"/>
                <a:sym typeface="Open Sans"/>
              </a:rPr>
              <a:t>Provide some legal protection</a:t>
            </a:r>
            <a:endParaRPr sz="1800">
              <a:latin typeface="Open Sans"/>
              <a:ea typeface="Open Sans"/>
              <a:cs typeface="Open Sans"/>
              <a:sym typeface="Open Sans"/>
            </a:endParaRPr>
          </a:p>
          <a:p>
            <a:pPr indent="-342900" lvl="0" marL="457200" rtl="0" algn="l">
              <a:lnSpc>
                <a:spcPct val="115000"/>
              </a:lnSpc>
              <a:spcBef>
                <a:spcPts val="0"/>
              </a:spcBef>
              <a:spcAft>
                <a:spcPts val="0"/>
              </a:spcAft>
              <a:buSzPts val="1800"/>
              <a:buFont typeface="Open Sans"/>
              <a:buChar char="●"/>
            </a:pPr>
            <a:r>
              <a:rPr lang="en" sz="1800">
                <a:latin typeface="Open Sans"/>
                <a:ea typeface="Open Sans"/>
                <a:cs typeface="Open Sans"/>
                <a:sym typeface="Open Sans"/>
              </a:rPr>
              <a:t>Strengthen your position when you are put in a situation where you should not or do not want to accept certain records</a:t>
            </a:r>
            <a:endParaRPr sz="1800">
              <a:latin typeface="Open Sans"/>
              <a:ea typeface="Open Sans"/>
              <a:cs typeface="Open Sans"/>
              <a:sym typeface="Open Sans"/>
            </a:endParaRPr>
          </a:p>
          <a:p>
            <a:pPr indent="-342900" lvl="0" marL="457200" rtl="0" algn="l">
              <a:lnSpc>
                <a:spcPct val="115000"/>
              </a:lnSpc>
              <a:spcBef>
                <a:spcPts val="0"/>
              </a:spcBef>
              <a:spcAft>
                <a:spcPts val="0"/>
              </a:spcAft>
              <a:buSzPts val="1800"/>
              <a:buFont typeface="Open Sans"/>
              <a:buChar char="●"/>
            </a:pPr>
            <a:r>
              <a:rPr lang="en" sz="1800">
                <a:latin typeface="Open Sans"/>
                <a:ea typeface="Open Sans"/>
                <a:cs typeface="Open Sans"/>
                <a:sym typeface="Open Sans"/>
              </a:rPr>
              <a:t>Allow for defensible disposal/destruction</a:t>
            </a:r>
            <a:endParaRPr sz="1800">
              <a:latin typeface="Open Sans"/>
              <a:ea typeface="Open Sans"/>
              <a:cs typeface="Open Sans"/>
              <a:sym typeface="Open Sans"/>
            </a:endParaRPr>
          </a:p>
          <a:p>
            <a:pPr indent="-342900" lvl="0" marL="457200" rtl="0" algn="l">
              <a:lnSpc>
                <a:spcPct val="115000"/>
              </a:lnSpc>
              <a:spcBef>
                <a:spcPts val="0"/>
              </a:spcBef>
              <a:spcAft>
                <a:spcPts val="0"/>
              </a:spcAft>
              <a:buSzPts val="1800"/>
              <a:buFont typeface="Open Sans"/>
              <a:buChar char="●"/>
            </a:pPr>
            <a:r>
              <a:rPr lang="en" sz="1800">
                <a:latin typeface="Open Sans"/>
                <a:ea typeface="Open Sans"/>
                <a:cs typeface="Open Sans"/>
                <a:sym typeface="Open Sans"/>
              </a:rPr>
              <a:t>Can aid in writing internal procedural documents </a:t>
            </a:r>
            <a:r>
              <a:rPr lang="en" sz="1800">
                <a:latin typeface="Open Sans"/>
                <a:ea typeface="Open Sans"/>
                <a:cs typeface="Open Sans"/>
                <a:sym typeface="Open Sans"/>
              </a:rPr>
              <a:t>for more consistent processing </a:t>
            </a:r>
            <a:r>
              <a:rPr lang="en" sz="1800">
                <a:latin typeface="Open Sans"/>
                <a:ea typeface="Open Sans"/>
                <a:cs typeface="Open Sans"/>
                <a:sym typeface="Open Sans"/>
              </a:rPr>
              <a:t>workflows</a:t>
            </a:r>
            <a:endParaRPr sz="1800">
              <a:latin typeface="Open Sans"/>
              <a:ea typeface="Open Sans"/>
              <a:cs typeface="Open Sans"/>
              <a:sym typeface="Open Sans"/>
            </a:endParaRPr>
          </a:p>
          <a:p>
            <a:pPr indent="0" lvl="0" marL="0" rtl="0" algn="l">
              <a:lnSpc>
                <a:spcPct val="115000"/>
              </a:lnSpc>
              <a:spcBef>
                <a:spcPts val="0"/>
              </a:spcBef>
              <a:spcAft>
                <a:spcPts val="0"/>
              </a:spcAft>
              <a:buNone/>
            </a:pPr>
            <a:r>
              <a:t/>
            </a:r>
            <a:endParaRPr sz="1800">
              <a:latin typeface="Open Sans"/>
              <a:ea typeface="Open Sans"/>
              <a:cs typeface="Open Sans"/>
              <a:sym typeface="Open Sans"/>
            </a:endParaRPr>
          </a:p>
          <a:p>
            <a:pPr indent="0" lvl="0" marL="0" rtl="0" algn="l">
              <a:lnSpc>
                <a:spcPct val="115000"/>
              </a:lnSpc>
              <a:spcBef>
                <a:spcPts val="0"/>
              </a:spcBef>
              <a:spcAft>
                <a:spcPts val="0"/>
              </a:spcAft>
              <a:buNone/>
            </a:pPr>
            <a:r>
              <a:t/>
            </a:r>
            <a:endParaRPr sz="1800">
              <a:latin typeface="Open Sans"/>
              <a:ea typeface="Open Sans"/>
              <a:cs typeface="Open Sans"/>
              <a:sym typeface="Open Sans"/>
            </a:endParaRPr>
          </a:p>
          <a:p>
            <a:pPr indent="457200" lvl="0" marL="0" rtl="0" algn="l">
              <a:lnSpc>
                <a:spcPct val="115000"/>
              </a:lnSpc>
              <a:spcBef>
                <a:spcPts val="0"/>
              </a:spcBef>
              <a:spcAft>
                <a:spcPts val="0"/>
              </a:spcAft>
              <a:buNone/>
            </a:pPr>
            <a:r>
              <a:rPr lang="en" sz="1800">
                <a:latin typeface="Open Sans"/>
                <a:ea typeface="Open Sans"/>
                <a:cs typeface="Open Sans"/>
                <a:sym typeface="Open Sans"/>
              </a:rPr>
              <a:t>There are many quality examples and templates online!</a:t>
            </a:r>
            <a:endParaRPr sz="1800">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6" name="Google Shape;386;p54"/>
          <p:cNvPicPr preferRelativeResize="0"/>
          <p:nvPr/>
        </p:nvPicPr>
        <p:blipFill>
          <a:blip r:embed="rId3">
            <a:alphaModFix/>
          </a:blip>
          <a:stretch>
            <a:fillRect/>
          </a:stretch>
        </p:blipFill>
        <p:spPr>
          <a:xfrm>
            <a:off x="2031738" y="1831975"/>
            <a:ext cx="5080525" cy="2831250"/>
          </a:xfrm>
          <a:prstGeom prst="rect">
            <a:avLst/>
          </a:prstGeom>
          <a:noFill/>
          <a:ln>
            <a:noFill/>
          </a:ln>
        </p:spPr>
      </p:pic>
      <p:sp>
        <p:nvSpPr>
          <p:cNvPr id="387" name="Google Shape;387;p5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Collecting practices should support your </a:t>
            </a:r>
            <a:endParaRPr/>
          </a:p>
          <a:p>
            <a:pPr indent="0" lvl="0" marL="0" rtl="0" algn="l">
              <a:spcBef>
                <a:spcPts val="0"/>
              </a:spcBef>
              <a:spcAft>
                <a:spcPts val="0"/>
              </a:spcAft>
              <a:buNone/>
            </a:pPr>
            <a:r>
              <a:rPr lang="en"/>
              <a:t>mission &amp; purpose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3" name="Google Shape;393;p55"/>
          <p:cNvSpPr txBox="1"/>
          <p:nvPr>
            <p:ph type="title"/>
          </p:nvPr>
        </p:nvSpPr>
        <p:spPr>
          <a:xfrm>
            <a:off x="1348200" y="1802550"/>
            <a:ext cx="6447600" cy="153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accent3"/>
                </a:solidFill>
              </a:rPr>
              <a:t>As technology evolves, we have new considerations</a:t>
            </a:r>
            <a:endParaRPr sz="4800">
              <a:solidFill>
                <a:schemeClr val="accent3"/>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56"/>
          <p:cNvSpPr txBox="1"/>
          <p:nvPr>
            <p:ph idx="1" type="body"/>
          </p:nvPr>
        </p:nvSpPr>
        <p:spPr>
          <a:xfrm>
            <a:off x="710700" y="450700"/>
            <a:ext cx="7722600" cy="403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222222"/>
                </a:solidFill>
                <a:highlight>
                  <a:srgbClr val="FFFFFF"/>
                </a:highlight>
              </a:rPr>
              <a:t>“S</a:t>
            </a:r>
            <a:r>
              <a:rPr lang="en" sz="2300">
                <a:solidFill>
                  <a:srgbClr val="222222"/>
                </a:solidFill>
                <a:highlight>
                  <a:srgbClr val="FFFFFF"/>
                </a:highlight>
              </a:rPr>
              <a:t>elective appraisal policies and practices should include regular reappraisal. Initial appraisal decisions do not always stand the test of time, and, given the continual costs—environmental and otherwise—of preserving digital content, reappraisal should be standard practice. Reappraisal should include, among other factors such as use metrics and value, an assessment of the current and ongoing environmental costs of preservation.</a:t>
            </a:r>
            <a:r>
              <a:rPr lang="en" sz="2300">
                <a:solidFill>
                  <a:srgbClr val="222222"/>
                </a:solidFill>
                <a:highlight>
                  <a:srgbClr val="FFFFFF"/>
                </a:highlight>
              </a:rPr>
              <a:t>” </a:t>
            </a:r>
            <a:r>
              <a:rPr lang="en" sz="2200">
                <a:solidFill>
                  <a:srgbClr val="222222"/>
                </a:solidFill>
                <a:highlight>
                  <a:srgbClr val="FFFFFF"/>
                </a:highlight>
              </a:rPr>
              <a:t> </a:t>
            </a:r>
            <a:endParaRPr sz="2200">
              <a:solidFill>
                <a:srgbClr val="222222"/>
              </a:solidFill>
              <a:highlight>
                <a:srgbClr val="FFFFFF"/>
              </a:highlight>
            </a:endParaRPr>
          </a:p>
          <a:p>
            <a:pPr indent="-368300" lvl="0" marL="457200" rtl="0" algn="r">
              <a:spcBef>
                <a:spcPts val="0"/>
              </a:spcBef>
              <a:spcAft>
                <a:spcPts val="0"/>
              </a:spcAft>
              <a:buClr>
                <a:srgbClr val="222222"/>
              </a:buClr>
              <a:buSzPts val="2200"/>
              <a:buChar char="-"/>
            </a:pPr>
            <a:r>
              <a:rPr lang="en" sz="2200">
                <a:solidFill>
                  <a:srgbClr val="222222"/>
                </a:solidFill>
                <a:highlight>
                  <a:srgbClr val="FFFFFF"/>
                </a:highlight>
              </a:rPr>
              <a:t> Pendergrass, et al</a:t>
            </a:r>
            <a:endParaRPr sz="2200">
              <a:solidFill>
                <a:srgbClr val="222222"/>
              </a:solidFill>
              <a:highlight>
                <a:srgbClr val="FFFFFF"/>
              </a:highlight>
            </a:endParaRPr>
          </a:p>
        </p:txBody>
      </p:sp>
      <p:sp>
        <p:nvSpPr>
          <p:cNvPr id="399" name="Google Shape;399;p56"/>
          <p:cNvSpPr txBox="1"/>
          <p:nvPr/>
        </p:nvSpPr>
        <p:spPr>
          <a:xfrm>
            <a:off x="273425" y="4642800"/>
            <a:ext cx="8557800" cy="42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latin typeface="Open Sans"/>
                <a:ea typeface="Open Sans"/>
                <a:cs typeface="Open Sans"/>
                <a:sym typeface="Open Sans"/>
              </a:rPr>
              <a:t>  </a:t>
            </a:r>
            <a:r>
              <a:rPr i="1" lang="en">
                <a:latin typeface="Open Sans"/>
                <a:ea typeface="Open Sans"/>
                <a:cs typeface="Open Sans"/>
                <a:sym typeface="Open Sans"/>
              </a:rPr>
              <a:t>Toward Environmentally Sustainable Digital Preservation. </a:t>
            </a:r>
            <a:r>
              <a:rPr lang="en">
                <a:latin typeface="Open Sans"/>
                <a:ea typeface="Open Sans"/>
                <a:cs typeface="Open Sans"/>
                <a:sym typeface="Open Sans"/>
              </a:rPr>
              <a:t>(2019). The American Archivist 82 (1), p. 184.</a:t>
            </a:r>
            <a:endParaRPr>
              <a:latin typeface="Open Sans"/>
              <a:ea typeface="Open Sans"/>
              <a:cs typeface="Open Sans"/>
              <a:sym typeface="Open Sans"/>
            </a:endParaRPr>
          </a:p>
          <a:p>
            <a:pPr indent="0" lvl="0" marL="0" rtl="0" algn="l">
              <a:spcBef>
                <a:spcPts val="0"/>
              </a:spcBef>
              <a:spcAft>
                <a:spcPts val="0"/>
              </a:spcAft>
              <a:buNone/>
            </a:pPr>
            <a:r>
              <a:t/>
            </a:r>
            <a:endParaRPr i="1">
              <a:latin typeface="Open Sans"/>
              <a:ea typeface="Open Sans"/>
              <a:cs typeface="Open Sans"/>
              <a:sym typeface="Open Sans"/>
            </a:endParaRPr>
          </a:p>
        </p:txBody>
      </p:sp>
      <p:sp>
        <p:nvSpPr>
          <p:cNvPr id="400" name="Google Shape;400;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Google Shape;405;p57"/>
          <p:cNvSpPr txBox="1"/>
          <p:nvPr>
            <p:ph type="title"/>
          </p:nvPr>
        </p:nvSpPr>
        <p:spPr>
          <a:xfrm>
            <a:off x="311700" y="2926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Cloud” isn’t perfect!</a:t>
            </a:r>
            <a:endParaRPr/>
          </a:p>
        </p:txBody>
      </p:sp>
      <p:sp>
        <p:nvSpPr>
          <p:cNvPr id="406" name="Google Shape;406;p57"/>
          <p:cNvSpPr txBox="1"/>
          <p:nvPr>
            <p:ph idx="1" type="body"/>
          </p:nvPr>
        </p:nvSpPr>
        <p:spPr>
          <a:xfrm>
            <a:off x="152400" y="2789950"/>
            <a:ext cx="5495400" cy="375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u="sng">
                <a:solidFill>
                  <a:schemeClr val="hlink"/>
                </a:solidFill>
                <a:latin typeface="Arial"/>
                <a:ea typeface="Arial"/>
                <a:cs typeface="Arial"/>
                <a:sym typeface="Arial"/>
                <a:hlinkClick r:id="rId3"/>
              </a:rPr>
              <a:t>https://cloudwars.co/azure-cloud-failures-microsoft-reliability/</a:t>
            </a:r>
            <a:endParaRPr/>
          </a:p>
        </p:txBody>
      </p:sp>
      <p:pic>
        <p:nvPicPr>
          <p:cNvPr id="407" name="Google Shape;407;p57"/>
          <p:cNvPicPr preferRelativeResize="0"/>
          <p:nvPr/>
        </p:nvPicPr>
        <p:blipFill>
          <a:blip r:embed="rId4">
            <a:alphaModFix/>
          </a:blip>
          <a:stretch>
            <a:fillRect/>
          </a:stretch>
        </p:blipFill>
        <p:spPr>
          <a:xfrm>
            <a:off x="152400" y="1304825"/>
            <a:ext cx="5430799" cy="1540875"/>
          </a:xfrm>
          <a:prstGeom prst="rect">
            <a:avLst/>
          </a:prstGeom>
          <a:noFill/>
          <a:ln cap="flat" cmpd="sng" w="19050">
            <a:solidFill>
              <a:schemeClr val="dk2"/>
            </a:solidFill>
            <a:prstDash val="solid"/>
            <a:round/>
            <a:headEnd len="sm" w="sm" type="none"/>
            <a:tailEnd len="sm" w="sm" type="none"/>
          </a:ln>
        </p:spPr>
      </p:pic>
      <p:pic>
        <p:nvPicPr>
          <p:cNvPr id="408" name="Google Shape;408;p57"/>
          <p:cNvPicPr preferRelativeResize="0"/>
          <p:nvPr/>
        </p:nvPicPr>
        <p:blipFill>
          <a:blip r:embed="rId5">
            <a:alphaModFix/>
          </a:blip>
          <a:stretch>
            <a:fillRect/>
          </a:stretch>
        </p:blipFill>
        <p:spPr>
          <a:xfrm>
            <a:off x="5761425" y="723275"/>
            <a:ext cx="3191400" cy="1963095"/>
          </a:xfrm>
          <a:prstGeom prst="rect">
            <a:avLst/>
          </a:prstGeom>
          <a:noFill/>
          <a:ln cap="flat" cmpd="sng" w="19050">
            <a:solidFill>
              <a:schemeClr val="dk2"/>
            </a:solidFill>
            <a:prstDash val="solid"/>
            <a:round/>
            <a:headEnd len="sm" w="sm" type="none"/>
            <a:tailEnd len="sm" w="sm" type="none"/>
          </a:ln>
        </p:spPr>
      </p:pic>
      <p:sp>
        <p:nvSpPr>
          <p:cNvPr id="409" name="Google Shape;409;p57"/>
          <p:cNvSpPr txBox="1"/>
          <p:nvPr/>
        </p:nvSpPr>
        <p:spPr>
          <a:xfrm>
            <a:off x="5729475" y="2623900"/>
            <a:ext cx="3191400" cy="5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6"/>
              </a:rPr>
              <a:t>https://www.synopsys.com/software-integrity/resources/analyst-reports/security-in-the-cloud.html</a:t>
            </a:r>
            <a:endParaRPr>
              <a:latin typeface="Open Sans"/>
              <a:ea typeface="Open Sans"/>
              <a:cs typeface="Open Sans"/>
              <a:sym typeface="Open Sans"/>
            </a:endParaRPr>
          </a:p>
        </p:txBody>
      </p:sp>
      <p:pic>
        <p:nvPicPr>
          <p:cNvPr id="410" name="Google Shape;410;p57"/>
          <p:cNvPicPr preferRelativeResize="0"/>
          <p:nvPr/>
        </p:nvPicPr>
        <p:blipFill rotWithShape="1">
          <a:blip r:embed="rId7">
            <a:alphaModFix/>
          </a:blip>
          <a:srcRect b="4552" l="0" r="0" t="0"/>
          <a:stretch/>
        </p:blipFill>
        <p:spPr>
          <a:xfrm>
            <a:off x="471000" y="3255700"/>
            <a:ext cx="8187973" cy="1410750"/>
          </a:xfrm>
          <a:prstGeom prst="rect">
            <a:avLst/>
          </a:prstGeom>
          <a:noFill/>
          <a:ln cap="flat" cmpd="sng" w="19050">
            <a:solidFill>
              <a:schemeClr val="dk2"/>
            </a:solidFill>
            <a:prstDash val="solid"/>
            <a:round/>
            <a:headEnd len="sm" w="sm" type="none"/>
            <a:tailEnd len="sm" w="sm" type="none"/>
          </a:ln>
        </p:spPr>
      </p:pic>
      <p:sp>
        <p:nvSpPr>
          <p:cNvPr id="411" name="Google Shape;411;p57"/>
          <p:cNvSpPr txBox="1"/>
          <p:nvPr/>
        </p:nvSpPr>
        <p:spPr>
          <a:xfrm>
            <a:off x="858002" y="4650975"/>
            <a:ext cx="74280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8"/>
              </a:rPr>
              <a:t>https://www.zdnet.com/article/google-details-catastrophic-cloud-outage-events-promises-to-do-better-next-time/</a:t>
            </a:r>
            <a:endParaRPr>
              <a:latin typeface="Open Sans"/>
              <a:ea typeface="Open Sans"/>
              <a:cs typeface="Open Sans"/>
              <a:sym typeface="Open Sans"/>
            </a:endParaRPr>
          </a:p>
        </p:txBody>
      </p:sp>
      <p:sp>
        <p:nvSpPr>
          <p:cNvPr id="412" name="Google Shape;412;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20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2000"/>
                                        <p:tgtEl>
                                          <p:spTgt spid="40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5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600"/>
                                        <p:tgtEl>
                                          <p:spTgt spid="410"/>
                                        </p:tgtEl>
                                      </p:cBhvr>
                                    </p:animEffect>
                                  </p:childTnLst>
                                </p:cTn>
                              </p:par>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58"/>
          <p:cNvSpPr txBox="1"/>
          <p:nvPr>
            <p:ph idx="1" type="body"/>
          </p:nvPr>
        </p:nvSpPr>
        <p:spPr>
          <a:xfrm>
            <a:off x="1572600" y="2272350"/>
            <a:ext cx="5998800" cy="59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It’s also expensive.</a:t>
            </a:r>
            <a:endParaRPr/>
          </a:p>
        </p:txBody>
      </p:sp>
      <p:sp>
        <p:nvSpPr>
          <p:cNvPr id="418" name="Google Shape;418;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59"/>
          <p:cNvSpPr txBox="1"/>
          <p:nvPr/>
        </p:nvSpPr>
        <p:spPr>
          <a:xfrm>
            <a:off x="182375" y="4415200"/>
            <a:ext cx="86490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Guidelines for Efficient Archival Processing in the University of California Libraries, p. 15. </a:t>
            </a:r>
            <a:r>
              <a:rPr lang="en" sz="1200" u="sng">
                <a:solidFill>
                  <a:schemeClr val="hlink"/>
                </a:solidFill>
                <a:latin typeface="Open Sans"/>
                <a:ea typeface="Open Sans"/>
                <a:cs typeface="Open Sans"/>
                <a:sym typeface="Open Sans"/>
                <a:hlinkClick r:id="rId3"/>
              </a:rPr>
              <a:t>https://libraries.universityofcalifornia.edu/groups/files/hosc/docs/_Efficient_Archival_Processing_Guidelines_v3-1.pdf</a:t>
            </a:r>
            <a:endParaRPr sz="1200">
              <a:latin typeface="Open Sans"/>
              <a:ea typeface="Open Sans"/>
              <a:cs typeface="Open Sans"/>
              <a:sym typeface="Open Sans"/>
            </a:endParaRPr>
          </a:p>
        </p:txBody>
      </p:sp>
      <p:sp>
        <p:nvSpPr>
          <p:cNvPr id="424" name="Google Shape;424;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5" name="Google Shape;425;p59"/>
          <p:cNvPicPr preferRelativeResize="0"/>
          <p:nvPr/>
        </p:nvPicPr>
        <p:blipFill>
          <a:blip r:embed="rId4">
            <a:alphaModFix/>
          </a:blip>
          <a:stretch>
            <a:fillRect/>
          </a:stretch>
        </p:blipFill>
        <p:spPr>
          <a:xfrm>
            <a:off x="571500" y="1436825"/>
            <a:ext cx="8020324" cy="2577975"/>
          </a:xfrm>
          <a:prstGeom prst="rect">
            <a:avLst/>
          </a:prstGeom>
          <a:noFill/>
          <a:ln>
            <a:noFill/>
          </a:ln>
        </p:spPr>
      </p:pic>
      <p:sp>
        <p:nvSpPr>
          <p:cNvPr id="426" name="Google Shape;426;p5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we still have to deal with the backlog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2" name="Google Shape;432;p60"/>
          <p:cNvPicPr preferRelativeResize="0"/>
          <p:nvPr/>
        </p:nvPicPr>
        <p:blipFill>
          <a:blip r:embed="rId3">
            <a:alphaModFix/>
          </a:blip>
          <a:stretch>
            <a:fillRect/>
          </a:stretch>
        </p:blipFill>
        <p:spPr>
          <a:xfrm>
            <a:off x="1919275" y="1592825"/>
            <a:ext cx="5305425" cy="2876550"/>
          </a:xfrm>
          <a:prstGeom prst="rect">
            <a:avLst/>
          </a:prstGeom>
          <a:noFill/>
          <a:ln>
            <a:noFill/>
          </a:ln>
        </p:spPr>
      </p:pic>
      <p:sp>
        <p:nvSpPr>
          <p:cNvPr id="433" name="Google Shape;433;p6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may be relevant but not permanent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61"/>
          <p:cNvSpPr txBox="1"/>
          <p:nvPr>
            <p:ph type="title"/>
          </p:nvPr>
        </p:nvSpPr>
        <p:spPr>
          <a:xfrm>
            <a:off x="311700" y="274850"/>
            <a:ext cx="255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u="sng"/>
              <a:t>Example 1</a:t>
            </a:r>
            <a:endParaRPr sz="3000" u="sng"/>
          </a:p>
          <a:p>
            <a:pPr indent="0" lvl="0" marL="0" rtl="0" algn="l">
              <a:spcBef>
                <a:spcPts val="0"/>
              </a:spcBef>
              <a:spcAft>
                <a:spcPts val="0"/>
              </a:spcAft>
              <a:buNone/>
            </a:pPr>
            <a:r>
              <a:t/>
            </a:r>
            <a:endParaRPr sz="1800" u="sng"/>
          </a:p>
          <a:p>
            <a:pPr indent="0" lvl="0" marL="0" rtl="0" algn="ctr">
              <a:spcBef>
                <a:spcPts val="0"/>
              </a:spcBef>
              <a:spcAft>
                <a:spcPts val="0"/>
              </a:spcAft>
              <a:buNone/>
            </a:pPr>
            <a:r>
              <a:t/>
            </a:r>
            <a:endParaRPr sz="3000" u="sng"/>
          </a:p>
        </p:txBody>
      </p:sp>
      <p:sp>
        <p:nvSpPr>
          <p:cNvPr id="439" name="Google Shape;439;p61"/>
          <p:cNvSpPr txBox="1"/>
          <p:nvPr>
            <p:ph idx="1" type="body"/>
          </p:nvPr>
        </p:nvSpPr>
        <p:spPr>
          <a:xfrm>
            <a:off x="1269900" y="4600875"/>
            <a:ext cx="7385100" cy="354900"/>
          </a:xfrm>
          <a:prstGeom prst="rect">
            <a:avLst/>
          </a:prstGeom>
        </p:spPr>
        <p:txBody>
          <a:bodyPr anchorCtr="0" anchor="t" bIns="91425" lIns="91425" spcFirstLastPara="1" rIns="91425" wrap="square" tIns="91425">
            <a:noAutofit/>
          </a:bodyPr>
          <a:lstStyle/>
          <a:p>
            <a:pPr indent="0" lvl="0" marL="0" rtl="0" algn="r">
              <a:lnSpc>
                <a:spcPct val="133333"/>
              </a:lnSpc>
              <a:spcBef>
                <a:spcPts val="0"/>
              </a:spcBef>
              <a:spcAft>
                <a:spcPts val="1100"/>
              </a:spcAft>
              <a:buNone/>
            </a:pPr>
            <a:r>
              <a:rPr lang="en" sz="1200">
                <a:solidFill>
                  <a:srgbClr val="000000"/>
                </a:solidFill>
              </a:rPr>
              <a:t>Original image posted to Twitter March 4, 2019 by</a:t>
            </a:r>
            <a:r>
              <a:rPr lang="en" sz="1200"/>
              <a:t> </a:t>
            </a:r>
            <a:r>
              <a:rPr b="1" lang="en" sz="1200">
                <a:solidFill>
                  <a:srgbClr val="14171A"/>
                </a:solidFill>
                <a:uFill>
                  <a:noFill/>
                </a:uFill>
                <a:hlinkClick r:id="rId3"/>
              </a:rPr>
              <a:t>(꒪▿꒪) everything is terrible‏ </a:t>
            </a:r>
            <a:r>
              <a:rPr lang="en" sz="1200">
                <a:solidFill>
                  <a:srgbClr val="657786"/>
                </a:solidFill>
                <a:uFill>
                  <a:noFill/>
                </a:uFill>
                <a:hlinkClick r:id="rId4"/>
              </a:rPr>
              <a:t>@sacaitlin</a:t>
            </a:r>
            <a:endParaRPr sz="1200"/>
          </a:p>
        </p:txBody>
      </p:sp>
      <p:pic>
        <p:nvPicPr>
          <p:cNvPr id="440" name="Google Shape;440;p61"/>
          <p:cNvPicPr preferRelativeResize="0"/>
          <p:nvPr/>
        </p:nvPicPr>
        <p:blipFill>
          <a:blip r:embed="rId5">
            <a:alphaModFix/>
          </a:blip>
          <a:stretch>
            <a:fillRect/>
          </a:stretch>
        </p:blipFill>
        <p:spPr>
          <a:xfrm>
            <a:off x="2988375" y="312601"/>
            <a:ext cx="5666625" cy="4224751"/>
          </a:xfrm>
          <a:prstGeom prst="rect">
            <a:avLst/>
          </a:prstGeom>
          <a:noFill/>
          <a:ln>
            <a:noFill/>
          </a:ln>
        </p:spPr>
      </p:pic>
      <p:sp>
        <p:nvSpPr>
          <p:cNvPr id="441" name="Google Shape;441;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2" name="Google Shape;442;p61"/>
          <p:cNvSpPr txBox="1"/>
          <p:nvPr>
            <p:ph type="title"/>
          </p:nvPr>
        </p:nvSpPr>
        <p:spPr>
          <a:xfrm>
            <a:off x="311700" y="914525"/>
            <a:ext cx="2557800" cy="141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400">
                <a:solidFill>
                  <a:srgbClr val="000000"/>
                </a:solidFill>
              </a:rPr>
              <a:t>Proposed cost:</a:t>
            </a:r>
            <a:endParaRPr b="0" sz="2400">
              <a:solidFill>
                <a:srgbClr val="000000"/>
              </a:solidFill>
            </a:endParaRPr>
          </a:p>
          <a:p>
            <a:pPr indent="0" lvl="0" marL="0" rtl="0" algn="l">
              <a:spcBef>
                <a:spcPts val="0"/>
              </a:spcBef>
              <a:spcAft>
                <a:spcPts val="0"/>
              </a:spcAft>
              <a:buNone/>
            </a:pPr>
            <a:r>
              <a:t/>
            </a:r>
            <a:endParaRPr b="0" sz="1000">
              <a:solidFill>
                <a:srgbClr val="000000"/>
              </a:solidFill>
            </a:endParaRPr>
          </a:p>
          <a:p>
            <a:pPr indent="0" lvl="0" marL="0" rtl="0" algn="l">
              <a:spcBef>
                <a:spcPts val="0"/>
              </a:spcBef>
              <a:spcAft>
                <a:spcPts val="0"/>
              </a:spcAft>
              <a:buNone/>
            </a:pPr>
            <a:r>
              <a:rPr b="0" lang="en" sz="1800">
                <a:solidFill>
                  <a:srgbClr val="000000"/>
                </a:solidFill>
              </a:rPr>
              <a:t>Refurbish drive =  $7,010</a:t>
            </a:r>
            <a:endParaRPr b="0" sz="1800">
              <a:solidFill>
                <a:srgbClr val="000000"/>
              </a:solidFill>
            </a:endParaRPr>
          </a:p>
          <a:p>
            <a:pPr indent="0" lvl="0" marL="0" rtl="0" algn="l">
              <a:spcBef>
                <a:spcPts val="0"/>
              </a:spcBef>
              <a:spcAft>
                <a:spcPts val="0"/>
              </a:spcAft>
              <a:buNone/>
            </a:pPr>
            <a:r>
              <a:rPr b="0" lang="en" sz="1800" u="sng">
                <a:solidFill>
                  <a:srgbClr val="000000"/>
                </a:solidFill>
              </a:rPr>
              <a:t>Test 3 platters  =  $2,250</a:t>
            </a:r>
            <a:endParaRPr b="0" sz="1800" u="sng">
              <a:solidFill>
                <a:srgbClr val="000000"/>
              </a:solidFill>
            </a:endParaRPr>
          </a:p>
          <a:p>
            <a:pPr indent="0" lvl="0" marL="0" rtl="0" algn="l">
              <a:spcBef>
                <a:spcPts val="0"/>
              </a:spcBef>
              <a:spcAft>
                <a:spcPts val="0"/>
              </a:spcAft>
              <a:buNone/>
            </a:pPr>
            <a:r>
              <a:rPr lang="en" sz="1800" u="sng"/>
              <a:t>			</a:t>
            </a:r>
            <a:r>
              <a:rPr lang="en" sz="1800">
                <a:solidFill>
                  <a:srgbClr val="000000"/>
                </a:solidFill>
              </a:rPr>
              <a:t>$9,260</a:t>
            </a:r>
            <a:endParaRPr sz="1800">
              <a:solidFill>
                <a:srgbClr val="000000"/>
              </a:solidFill>
            </a:endParaRPr>
          </a:p>
          <a:p>
            <a:pPr indent="0" lvl="0" marL="0" rtl="0" algn="ctr">
              <a:spcBef>
                <a:spcPts val="0"/>
              </a:spcBef>
              <a:spcAft>
                <a:spcPts val="0"/>
              </a:spcAft>
              <a:buNone/>
            </a:pPr>
            <a:r>
              <a:t/>
            </a:r>
            <a:endParaRPr sz="3000" u="sng"/>
          </a:p>
        </p:txBody>
      </p:sp>
      <p:sp>
        <p:nvSpPr>
          <p:cNvPr id="443" name="Google Shape;443;p61"/>
          <p:cNvSpPr txBox="1"/>
          <p:nvPr>
            <p:ph type="title"/>
          </p:nvPr>
        </p:nvSpPr>
        <p:spPr>
          <a:xfrm>
            <a:off x="311700" y="2332325"/>
            <a:ext cx="2557800" cy="100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1800">
                <a:solidFill>
                  <a:srgbClr val="000000"/>
                </a:solidFill>
              </a:rPr>
              <a:t>Convert 30 @ </a:t>
            </a:r>
            <a:endParaRPr b="0" sz="1800">
              <a:solidFill>
                <a:srgbClr val="000000"/>
              </a:solidFill>
            </a:endParaRPr>
          </a:p>
          <a:p>
            <a:pPr indent="0" lvl="0" marL="0" rtl="0" algn="l">
              <a:spcBef>
                <a:spcPts val="0"/>
              </a:spcBef>
              <a:spcAft>
                <a:spcPts val="0"/>
              </a:spcAft>
              <a:buNone/>
            </a:pPr>
            <a:r>
              <a:rPr b="0" lang="en" sz="1800" u="sng">
                <a:solidFill>
                  <a:srgbClr val="000000"/>
                </a:solidFill>
              </a:rPr>
              <a:t>$750</a:t>
            </a:r>
            <a:r>
              <a:rPr b="0" lang="en" sz="1800" u="sng">
                <a:solidFill>
                  <a:srgbClr val="000000"/>
                </a:solidFill>
              </a:rPr>
              <a:t> each        =  $22,500</a:t>
            </a:r>
            <a:endParaRPr b="0" sz="1800" u="sng">
              <a:solidFill>
                <a:srgbClr val="000000"/>
              </a:solidFill>
            </a:endParaRPr>
          </a:p>
          <a:p>
            <a:pPr indent="0" lvl="0" marL="0" rtl="0" algn="l">
              <a:spcBef>
                <a:spcPts val="0"/>
              </a:spcBef>
              <a:spcAft>
                <a:spcPts val="0"/>
              </a:spcAft>
              <a:buNone/>
            </a:pPr>
            <a:r>
              <a:rPr lang="en" sz="1800" u="sng"/>
              <a:t>		</a:t>
            </a:r>
            <a:r>
              <a:rPr lang="en" sz="1800"/>
              <a:t>       </a:t>
            </a:r>
            <a:r>
              <a:rPr lang="en" sz="1800">
                <a:solidFill>
                  <a:srgbClr val="000000"/>
                </a:solidFill>
              </a:rPr>
              <a:t>   </a:t>
            </a:r>
            <a:r>
              <a:rPr lang="en" sz="1800">
                <a:solidFill>
                  <a:srgbClr val="000000"/>
                </a:solidFill>
              </a:rPr>
              <a:t>$31,760</a:t>
            </a:r>
            <a:endParaRPr sz="1800">
              <a:solidFill>
                <a:srgbClr val="000000"/>
              </a:solidFill>
            </a:endParaRPr>
          </a:p>
          <a:p>
            <a:pPr indent="0" lvl="0" marL="0" rtl="0" algn="ctr">
              <a:spcBef>
                <a:spcPts val="0"/>
              </a:spcBef>
              <a:spcAft>
                <a:spcPts val="0"/>
              </a:spcAft>
              <a:buNone/>
            </a:pPr>
            <a:r>
              <a:t/>
            </a:r>
            <a:endParaRPr sz="3000" u="sng"/>
          </a:p>
        </p:txBody>
      </p:sp>
      <p:sp>
        <p:nvSpPr>
          <p:cNvPr id="444" name="Google Shape;444;p61"/>
          <p:cNvSpPr txBox="1"/>
          <p:nvPr>
            <p:ph type="title"/>
          </p:nvPr>
        </p:nvSpPr>
        <p:spPr>
          <a:xfrm>
            <a:off x="311700" y="3337925"/>
            <a:ext cx="2557800" cy="132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1800">
                <a:solidFill>
                  <a:srgbClr val="000000"/>
                </a:solidFill>
              </a:rPr>
              <a:t>Convert 60 @ </a:t>
            </a:r>
            <a:endParaRPr b="0" sz="1800">
              <a:solidFill>
                <a:srgbClr val="000000"/>
              </a:solidFill>
            </a:endParaRPr>
          </a:p>
          <a:p>
            <a:pPr indent="0" lvl="0" marL="0" rtl="0" algn="l">
              <a:spcBef>
                <a:spcPts val="0"/>
              </a:spcBef>
              <a:spcAft>
                <a:spcPts val="0"/>
              </a:spcAft>
              <a:buNone/>
            </a:pPr>
            <a:r>
              <a:rPr b="0" lang="en" sz="1800" u="sng">
                <a:solidFill>
                  <a:srgbClr val="000000"/>
                </a:solidFill>
              </a:rPr>
              <a:t>$750 each        =  $45,000</a:t>
            </a:r>
            <a:endParaRPr b="0" sz="1800" u="sng">
              <a:solidFill>
                <a:srgbClr val="000000"/>
              </a:solidFill>
            </a:endParaRPr>
          </a:p>
          <a:p>
            <a:pPr indent="0" lvl="0" marL="0" rtl="0" algn="l">
              <a:spcBef>
                <a:spcPts val="0"/>
              </a:spcBef>
              <a:spcAft>
                <a:spcPts val="0"/>
              </a:spcAft>
              <a:buNone/>
            </a:pPr>
            <a:r>
              <a:rPr lang="en" sz="1800" u="sng"/>
              <a:t>		</a:t>
            </a:r>
            <a:r>
              <a:rPr lang="en" sz="1800"/>
              <a:t>  </a:t>
            </a:r>
            <a:r>
              <a:rPr lang="en" sz="2400"/>
              <a:t>  $54,260</a:t>
            </a:r>
            <a:endParaRPr sz="2400"/>
          </a:p>
          <a:p>
            <a:pPr indent="0" lvl="0" marL="0" rtl="0" algn="ctr">
              <a:spcBef>
                <a:spcPts val="0"/>
              </a:spcBef>
              <a:spcAft>
                <a:spcPts val="0"/>
              </a:spcAft>
              <a:buNone/>
            </a:pPr>
            <a:r>
              <a:t/>
            </a:r>
            <a:endParaRPr sz="3000" u="sng"/>
          </a:p>
        </p:txBody>
      </p:sp>
      <p:sp>
        <p:nvSpPr>
          <p:cNvPr id="445" name="Google Shape;445;p61"/>
          <p:cNvSpPr/>
          <p:nvPr/>
        </p:nvSpPr>
        <p:spPr>
          <a:xfrm rot="2700000">
            <a:off x="909143" y="2371291"/>
            <a:ext cx="960958" cy="927441"/>
          </a:xfrm>
          <a:prstGeom prst="plus">
            <a:avLst>
              <a:gd fmla="val 43888" name="adj"/>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Have you ever asked yourself…</a:t>
            </a:r>
            <a:endParaRPr/>
          </a:p>
        </p:txBody>
      </p:sp>
      <p:sp>
        <p:nvSpPr>
          <p:cNvPr id="100" name="Google Shape;100;p17"/>
          <p:cNvSpPr txBox="1"/>
          <p:nvPr>
            <p:ph idx="1" type="body"/>
          </p:nvPr>
        </p:nvSpPr>
        <p:spPr>
          <a:xfrm>
            <a:off x="311700" y="1024150"/>
            <a:ext cx="8520600" cy="3544800"/>
          </a:xfrm>
          <a:prstGeom prst="rect">
            <a:avLst/>
          </a:prstGeom>
        </p:spPr>
        <p:txBody>
          <a:bodyPr anchorCtr="0" anchor="t" bIns="91425" lIns="91425" spcFirstLastPara="1" rIns="91425" wrap="square" tIns="91425">
            <a:noAutofit/>
          </a:bodyPr>
          <a:lstStyle/>
          <a:p>
            <a:pPr indent="-1371600" lvl="0" marL="1371600" rtl="0" algn="l">
              <a:lnSpc>
                <a:spcPct val="71428"/>
              </a:lnSpc>
              <a:spcBef>
                <a:spcPts val="1100"/>
              </a:spcBef>
              <a:spcAft>
                <a:spcPts val="0"/>
              </a:spcAft>
              <a:buNone/>
            </a:pPr>
            <a:r>
              <a:rPr b="1" lang="en" sz="2400">
                <a:solidFill>
                  <a:srgbClr val="222222"/>
                </a:solidFill>
              </a:rPr>
              <a:t>Why do we have this?</a:t>
            </a:r>
            <a:endParaRPr b="1" sz="2400">
              <a:solidFill>
                <a:srgbClr val="222222"/>
              </a:solidFill>
            </a:endParaRPr>
          </a:p>
          <a:p>
            <a:pPr indent="-1371600" lvl="0" marL="1371600" rtl="0" algn="l">
              <a:lnSpc>
                <a:spcPct val="71428"/>
              </a:lnSpc>
              <a:spcBef>
                <a:spcPts val="1100"/>
              </a:spcBef>
              <a:spcAft>
                <a:spcPts val="1100"/>
              </a:spcAft>
              <a:buNone/>
            </a:pPr>
            <a:r>
              <a:t/>
            </a:r>
            <a:endParaRPr sz="2400">
              <a:solidFill>
                <a:srgbClr val="222222"/>
              </a:solidFill>
            </a:endParaRPr>
          </a:p>
        </p:txBody>
      </p:sp>
      <p:sp>
        <p:nvSpPr>
          <p:cNvPr id="101" name="Google Shape;101;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02" name="Google Shape;102;p17"/>
          <p:cNvPicPr preferRelativeResize="0"/>
          <p:nvPr/>
        </p:nvPicPr>
        <p:blipFill>
          <a:blip r:embed="rId3">
            <a:alphaModFix/>
          </a:blip>
          <a:stretch>
            <a:fillRect/>
          </a:stretch>
        </p:blipFill>
        <p:spPr>
          <a:xfrm>
            <a:off x="378529" y="1696649"/>
            <a:ext cx="4433863" cy="33027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62"/>
          <p:cNvSpPr txBox="1"/>
          <p:nvPr>
            <p:ph type="title"/>
          </p:nvPr>
        </p:nvSpPr>
        <p:spPr>
          <a:xfrm>
            <a:off x="286350" y="600475"/>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Should records be weeded because of their format?</a:t>
            </a:r>
            <a:endParaRPr/>
          </a:p>
        </p:txBody>
      </p:sp>
      <p:sp>
        <p:nvSpPr>
          <p:cNvPr id="451" name="Google Shape;451;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452" name="Google Shape;452;p62"/>
          <p:cNvSpPr txBox="1"/>
          <p:nvPr>
            <p:ph type="title"/>
          </p:nvPr>
        </p:nvSpPr>
        <p:spPr>
          <a:xfrm>
            <a:off x="359400" y="1390075"/>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makes a record a record?</a:t>
            </a:r>
            <a:endParaRPr/>
          </a:p>
        </p:txBody>
      </p:sp>
      <p:sp>
        <p:nvSpPr>
          <p:cNvPr id="453" name="Google Shape;453;p62"/>
          <p:cNvSpPr txBox="1"/>
          <p:nvPr>
            <p:ph type="title"/>
          </p:nvPr>
        </p:nvSpPr>
        <p:spPr>
          <a:xfrm>
            <a:off x="2580975" y="2571750"/>
            <a:ext cx="5828400" cy="2301600"/>
          </a:xfrm>
          <a:prstGeom prst="rect">
            <a:avLst/>
          </a:prstGeom>
        </p:spPr>
        <p:txBody>
          <a:bodyPr anchorCtr="0" anchor="ctr" bIns="91425" lIns="91425" spcFirstLastPara="1" rIns="91425" wrap="square" tIns="91425">
            <a:noAutofit/>
          </a:bodyPr>
          <a:lstStyle/>
          <a:p>
            <a:pPr indent="-457200" lvl="0" marL="457200" rtl="0" algn="l">
              <a:spcBef>
                <a:spcPts val="0"/>
              </a:spcBef>
              <a:spcAft>
                <a:spcPts val="0"/>
              </a:spcAft>
              <a:buClr>
                <a:srgbClr val="000000"/>
              </a:buClr>
              <a:buSzPts val="3600"/>
              <a:buChar char="●"/>
            </a:pPr>
            <a:r>
              <a:rPr b="0" lang="en">
                <a:solidFill>
                  <a:srgbClr val="000000"/>
                </a:solidFill>
              </a:rPr>
              <a:t>Content</a:t>
            </a:r>
            <a:endParaRPr b="0">
              <a:solidFill>
                <a:srgbClr val="000000"/>
              </a:solidFill>
            </a:endParaRPr>
          </a:p>
          <a:p>
            <a:pPr indent="-457200" lvl="0" marL="457200" rtl="0" algn="l">
              <a:spcBef>
                <a:spcPts val="0"/>
              </a:spcBef>
              <a:spcAft>
                <a:spcPts val="0"/>
              </a:spcAft>
              <a:buClr>
                <a:srgbClr val="000000"/>
              </a:buClr>
              <a:buSzPts val="3600"/>
              <a:buChar char="●"/>
            </a:pPr>
            <a:r>
              <a:rPr b="0" lang="en">
                <a:solidFill>
                  <a:srgbClr val="000000"/>
                </a:solidFill>
              </a:rPr>
              <a:t>Creator</a:t>
            </a:r>
            <a:endParaRPr b="0">
              <a:solidFill>
                <a:srgbClr val="000000"/>
              </a:solidFill>
            </a:endParaRPr>
          </a:p>
          <a:p>
            <a:pPr indent="-457200" lvl="0" marL="457200" rtl="0" algn="l">
              <a:spcBef>
                <a:spcPts val="0"/>
              </a:spcBef>
              <a:spcAft>
                <a:spcPts val="0"/>
              </a:spcAft>
              <a:buClr>
                <a:srgbClr val="000000"/>
              </a:buClr>
              <a:buSzPts val="3600"/>
              <a:buChar char="●"/>
            </a:pPr>
            <a:r>
              <a:rPr b="0" lang="en">
                <a:solidFill>
                  <a:srgbClr val="000000"/>
                </a:solidFill>
              </a:rPr>
              <a:t>Decisions made around </a:t>
            </a:r>
            <a:endParaRPr b="0">
              <a:solidFill>
                <a:srgbClr val="000000"/>
              </a:solidFill>
            </a:endParaRPr>
          </a:p>
          <a:p>
            <a:pPr indent="0" lvl="0" marL="457200" rtl="0" algn="l">
              <a:spcBef>
                <a:spcPts val="0"/>
              </a:spcBef>
              <a:spcAft>
                <a:spcPts val="0"/>
              </a:spcAft>
              <a:buNone/>
            </a:pPr>
            <a:r>
              <a:rPr b="0" lang="en">
                <a:solidFill>
                  <a:srgbClr val="000000"/>
                </a:solidFill>
              </a:rPr>
              <a:t>retention and disposition</a:t>
            </a:r>
            <a:endParaRPr b="0">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6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2</a:t>
            </a:r>
            <a:endParaRPr/>
          </a:p>
        </p:txBody>
      </p:sp>
      <p:sp>
        <p:nvSpPr>
          <p:cNvPr id="459" name="Google Shape;459;p63"/>
          <p:cNvSpPr txBox="1"/>
          <p:nvPr>
            <p:ph idx="1" type="body"/>
          </p:nvPr>
        </p:nvSpPr>
        <p:spPr>
          <a:xfrm>
            <a:off x="311700" y="1276538"/>
            <a:ext cx="8520600" cy="329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When you have means, motive, and opportunity to pre-weed, DO SO!</a:t>
            </a:r>
            <a:endParaRPr/>
          </a:p>
          <a:p>
            <a:pPr indent="0" lvl="0" marL="0" rtl="0" algn="l">
              <a:spcBef>
                <a:spcPts val="1600"/>
              </a:spcBef>
              <a:spcAft>
                <a:spcPts val="0"/>
              </a:spcAft>
              <a:buNone/>
            </a:pPr>
            <a:r>
              <a:rPr lang="en">
                <a:solidFill>
                  <a:srgbClr val="000000"/>
                </a:solidFill>
              </a:rPr>
              <a:t>				74 video channels with 772 videos total</a:t>
            </a:r>
            <a:br>
              <a:rPr lang="en">
                <a:solidFill>
                  <a:srgbClr val="000000"/>
                </a:solidFill>
              </a:rPr>
            </a:br>
            <a:r>
              <a:rPr lang="en">
                <a:solidFill>
                  <a:srgbClr val="000000"/>
                </a:solidFill>
              </a:rPr>
              <a:t>				Estimated </a:t>
            </a:r>
            <a:r>
              <a:rPr b="1" lang="en">
                <a:solidFill>
                  <a:srgbClr val="000000"/>
                </a:solidFill>
              </a:rPr>
              <a:t>700 GB</a:t>
            </a:r>
            <a:r>
              <a:rPr lang="en">
                <a:solidFill>
                  <a:srgbClr val="000000"/>
                </a:solidFill>
              </a:rPr>
              <a:t> of data</a:t>
            </a:r>
            <a:endParaRPr>
              <a:solidFill>
                <a:srgbClr val="000000"/>
              </a:solidFill>
            </a:endParaRPr>
          </a:p>
          <a:p>
            <a:pPr indent="0" lvl="0" marL="0" rtl="0" algn="l">
              <a:spcBef>
                <a:spcPts val="1600"/>
              </a:spcBef>
              <a:spcAft>
                <a:spcPts val="0"/>
              </a:spcAft>
              <a:buNone/>
            </a:pPr>
            <a:r>
              <a:rPr lang="en">
                <a:solidFill>
                  <a:srgbClr val="000000"/>
                </a:solidFill>
              </a:rPr>
              <a:t>				5% sample</a:t>
            </a:r>
            <a:br>
              <a:rPr lang="en">
                <a:solidFill>
                  <a:srgbClr val="000000"/>
                </a:solidFill>
              </a:rPr>
            </a:br>
            <a:r>
              <a:rPr lang="en">
                <a:solidFill>
                  <a:srgbClr val="000000"/>
                </a:solidFill>
              </a:rPr>
              <a:t>				Agency input to determine priority materials</a:t>
            </a:r>
            <a:br>
              <a:rPr lang="en">
                <a:solidFill>
                  <a:srgbClr val="000000"/>
                </a:solidFill>
              </a:rPr>
            </a:br>
            <a:r>
              <a:rPr lang="en">
                <a:solidFill>
                  <a:srgbClr val="000000"/>
                </a:solidFill>
              </a:rPr>
              <a:t>				Agency responsible for organizing and transmitting</a:t>
            </a:r>
            <a:endParaRPr>
              <a:solidFill>
                <a:srgbClr val="000000"/>
              </a:solidFill>
            </a:endParaRPr>
          </a:p>
          <a:p>
            <a:pPr indent="0" lvl="0" marL="0" rtl="0" algn="l">
              <a:spcBef>
                <a:spcPts val="1600"/>
              </a:spcBef>
              <a:spcAft>
                <a:spcPts val="1600"/>
              </a:spcAft>
              <a:buNone/>
            </a:pPr>
            <a:r>
              <a:rPr lang="en">
                <a:solidFill>
                  <a:srgbClr val="000000"/>
                </a:solidFill>
              </a:rPr>
              <a:t>ISDH video center:</a:t>
            </a:r>
            <a:r>
              <a:rPr lang="en">
                <a:solidFill>
                  <a:srgbClr val="000000"/>
                </a:solidFill>
                <a:uFill>
                  <a:noFill/>
                </a:uFill>
                <a:hlinkClick r:id="rId3"/>
              </a:rPr>
              <a:t> </a:t>
            </a:r>
            <a:r>
              <a:rPr lang="en" u="sng">
                <a:solidFill>
                  <a:schemeClr val="accent5"/>
                </a:solidFill>
                <a:hlinkClick r:id="rId4"/>
              </a:rPr>
              <a:t>http://videocenter.isdh.in.gov/videos/</a:t>
            </a:r>
            <a:r>
              <a:rPr lang="en"/>
              <a:t> </a:t>
            </a:r>
            <a:endParaRPr>
              <a:solidFill>
                <a:srgbClr val="000000"/>
              </a:solidFill>
            </a:endParaRPr>
          </a:p>
        </p:txBody>
      </p:sp>
      <p:sp>
        <p:nvSpPr>
          <p:cNvPr id="460" name="Google Shape;460;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6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 Product 2:</a:t>
            </a:r>
            <a:endParaRPr/>
          </a:p>
          <a:p>
            <a:pPr indent="0" lvl="0" marL="0" rtl="0" algn="l">
              <a:spcBef>
                <a:spcPts val="0"/>
              </a:spcBef>
              <a:spcAft>
                <a:spcPts val="0"/>
              </a:spcAft>
              <a:buNone/>
            </a:pPr>
            <a:r>
              <a:rPr lang="en"/>
              <a:t>Scenarios with AV, electronic, and mixed materials</a:t>
            </a:r>
            <a:endParaRPr/>
          </a:p>
        </p:txBody>
      </p:sp>
      <p:sp>
        <p:nvSpPr>
          <p:cNvPr id="466" name="Google Shape;466;p64"/>
          <p:cNvSpPr txBox="1"/>
          <p:nvPr>
            <p:ph idx="1" type="body"/>
          </p:nvPr>
        </p:nvSpPr>
        <p:spPr>
          <a:xfrm>
            <a:off x="904950" y="1812875"/>
            <a:ext cx="7927500" cy="2756100"/>
          </a:xfrm>
          <a:prstGeom prst="rect">
            <a:avLst/>
          </a:prstGeom>
        </p:spPr>
        <p:txBody>
          <a:bodyPr anchorCtr="0" anchor="t" bIns="91425" lIns="91425" spcFirstLastPara="1" rIns="91425" wrap="square" tIns="91425">
            <a:noAutofit/>
          </a:bodyPr>
          <a:lstStyle/>
          <a:p>
            <a:pPr indent="0" lvl="0" marL="0" rtl="0" algn="l">
              <a:lnSpc>
                <a:spcPct val="71428"/>
              </a:lnSpc>
              <a:spcBef>
                <a:spcPts val="1100"/>
              </a:spcBef>
              <a:spcAft>
                <a:spcPts val="0"/>
              </a:spcAft>
              <a:buNone/>
            </a:pPr>
            <a:r>
              <a:rPr lang="en" sz="2400">
                <a:solidFill>
                  <a:srgbClr val="222222"/>
                </a:solidFill>
              </a:rPr>
              <a:t>Live review with tools:</a:t>
            </a:r>
            <a:endParaRPr sz="2400">
              <a:solidFill>
                <a:srgbClr val="222222"/>
              </a:solidFill>
            </a:endParaRPr>
          </a:p>
          <a:p>
            <a:pPr indent="-381000" lvl="0" marL="457200" rtl="0" algn="l">
              <a:lnSpc>
                <a:spcPct val="115000"/>
              </a:lnSpc>
              <a:spcBef>
                <a:spcPts val="1100"/>
              </a:spcBef>
              <a:spcAft>
                <a:spcPts val="0"/>
              </a:spcAft>
              <a:buClr>
                <a:srgbClr val="222222"/>
              </a:buClr>
              <a:buSzPts val="2400"/>
              <a:buChar char="●"/>
            </a:pPr>
            <a:r>
              <a:rPr lang="en" sz="2400">
                <a:solidFill>
                  <a:srgbClr val="222222"/>
                </a:solidFill>
              </a:rPr>
              <a:t>Command Line and Powershell</a:t>
            </a:r>
            <a:endParaRPr sz="2400">
              <a:solidFill>
                <a:srgbClr val="222222"/>
              </a:solidFill>
            </a:endParaRPr>
          </a:p>
          <a:p>
            <a:pPr indent="-381000" lvl="0" marL="457200" rtl="0" algn="l">
              <a:lnSpc>
                <a:spcPct val="115000"/>
              </a:lnSpc>
              <a:spcBef>
                <a:spcPts val="0"/>
              </a:spcBef>
              <a:spcAft>
                <a:spcPts val="0"/>
              </a:spcAft>
              <a:buClr>
                <a:srgbClr val="222222"/>
              </a:buClr>
              <a:buSzPts val="2400"/>
              <a:buChar char="●"/>
            </a:pPr>
            <a:r>
              <a:rPr lang="en" sz="2400">
                <a:solidFill>
                  <a:srgbClr val="222222"/>
                </a:solidFill>
              </a:rPr>
              <a:t>Karen’s Directory Printer</a:t>
            </a:r>
            <a:endParaRPr sz="2400">
              <a:solidFill>
                <a:srgbClr val="222222"/>
              </a:solidFill>
            </a:endParaRPr>
          </a:p>
          <a:p>
            <a:pPr indent="-381000" lvl="0" marL="457200" rtl="0" algn="l">
              <a:lnSpc>
                <a:spcPct val="115000"/>
              </a:lnSpc>
              <a:spcBef>
                <a:spcPts val="0"/>
              </a:spcBef>
              <a:spcAft>
                <a:spcPts val="0"/>
              </a:spcAft>
              <a:buClr>
                <a:srgbClr val="222222"/>
              </a:buClr>
              <a:buSzPts val="2400"/>
              <a:buChar char="●"/>
            </a:pPr>
            <a:r>
              <a:rPr lang="en" sz="2400">
                <a:solidFill>
                  <a:srgbClr val="222222"/>
                </a:solidFill>
              </a:rPr>
              <a:t>File Deduplicator</a:t>
            </a:r>
            <a:endParaRPr sz="2400">
              <a:solidFill>
                <a:srgbClr val="222222"/>
              </a:solidFill>
            </a:endParaRPr>
          </a:p>
          <a:p>
            <a:pPr indent="-381000" lvl="0" marL="457200" rtl="0" algn="l">
              <a:lnSpc>
                <a:spcPct val="115000"/>
              </a:lnSpc>
              <a:spcBef>
                <a:spcPts val="0"/>
              </a:spcBef>
              <a:spcAft>
                <a:spcPts val="0"/>
              </a:spcAft>
              <a:buClr>
                <a:srgbClr val="222222"/>
              </a:buClr>
              <a:buSzPts val="2400"/>
              <a:buChar char="●"/>
            </a:pPr>
            <a:r>
              <a:rPr lang="en" sz="2400">
                <a:solidFill>
                  <a:srgbClr val="222222"/>
                </a:solidFill>
              </a:rPr>
              <a:t>FTK Imager Lite</a:t>
            </a:r>
            <a:endParaRPr sz="2400">
              <a:solidFill>
                <a:srgbClr val="222222"/>
              </a:solidFill>
            </a:endParaRPr>
          </a:p>
          <a:p>
            <a:pPr indent="0" lvl="0" marL="0" rtl="0" algn="l">
              <a:lnSpc>
                <a:spcPct val="71428"/>
              </a:lnSpc>
              <a:spcBef>
                <a:spcPts val="1100"/>
              </a:spcBef>
              <a:spcAft>
                <a:spcPts val="1100"/>
              </a:spcAft>
              <a:buNone/>
            </a:pPr>
            <a:r>
              <a:t/>
            </a:r>
            <a:endParaRPr sz="2400">
              <a:solidFill>
                <a:srgbClr val="222222"/>
              </a:solidFill>
              <a:highlight>
                <a:srgbClr val="FFFF00"/>
              </a:highlight>
            </a:endParaRPr>
          </a:p>
        </p:txBody>
      </p:sp>
      <p:sp>
        <p:nvSpPr>
          <p:cNvPr id="467" name="Google Shape;467;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65"/>
          <p:cNvSpPr txBox="1"/>
          <p:nvPr>
            <p:ph type="title"/>
          </p:nvPr>
        </p:nvSpPr>
        <p:spPr>
          <a:xfrm>
            <a:off x="311700" y="1304850"/>
            <a:ext cx="8520600" cy="1538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9000"/>
              <a:t>Sometimes</a:t>
            </a:r>
            <a:endParaRPr sz="9000"/>
          </a:p>
        </p:txBody>
      </p:sp>
      <p:sp>
        <p:nvSpPr>
          <p:cNvPr id="473" name="Google Shape;473;p65"/>
          <p:cNvSpPr txBox="1"/>
          <p:nvPr>
            <p:ph idx="1" type="body"/>
          </p:nvPr>
        </p:nvSpPr>
        <p:spPr>
          <a:xfrm>
            <a:off x="311700" y="2804475"/>
            <a:ext cx="8520600" cy="1071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400">
                <a:solidFill>
                  <a:srgbClr val="434343"/>
                </a:solidFill>
              </a:rPr>
              <a:t>You just aren’t sure what you have</a:t>
            </a:r>
            <a:endParaRPr sz="2400">
              <a:solidFill>
                <a:srgbClr val="434343"/>
              </a:solidFill>
            </a:endParaRPr>
          </a:p>
        </p:txBody>
      </p:sp>
      <p:sp>
        <p:nvSpPr>
          <p:cNvPr id="474" name="Google Shape;474;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66"/>
          <p:cNvSpPr txBox="1"/>
          <p:nvPr>
            <p:ph type="title"/>
          </p:nvPr>
        </p:nvSpPr>
        <p:spPr>
          <a:xfrm>
            <a:off x="311700" y="292625"/>
            <a:ext cx="8520600" cy="707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3400"/>
              <a:t>Content verification - it’s important!</a:t>
            </a:r>
            <a:endParaRPr sz="3400"/>
          </a:p>
        </p:txBody>
      </p:sp>
      <p:pic>
        <p:nvPicPr>
          <p:cNvPr id="480" name="Google Shape;480;p66"/>
          <p:cNvPicPr preferRelativeResize="0"/>
          <p:nvPr/>
        </p:nvPicPr>
        <p:blipFill rotWithShape="1">
          <a:blip r:embed="rId3">
            <a:alphaModFix/>
          </a:blip>
          <a:srcRect b="13314" l="0" r="1322" t="0"/>
          <a:stretch/>
        </p:blipFill>
        <p:spPr>
          <a:xfrm>
            <a:off x="1419763" y="1113750"/>
            <a:ext cx="6304476" cy="3617798"/>
          </a:xfrm>
          <a:prstGeom prst="rect">
            <a:avLst/>
          </a:prstGeom>
          <a:noFill/>
          <a:ln cap="flat" cmpd="sng" w="38100">
            <a:solidFill>
              <a:schemeClr val="dk2"/>
            </a:solidFill>
            <a:prstDash val="solid"/>
            <a:round/>
            <a:headEnd len="sm" w="sm" type="none"/>
            <a:tailEnd len="sm" w="sm" type="none"/>
          </a:ln>
        </p:spPr>
      </p:pic>
      <p:sp>
        <p:nvSpPr>
          <p:cNvPr id="481" name="Google Shape;481;p66"/>
          <p:cNvSpPr/>
          <p:nvPr/>
        </p:nvSpPr>
        <p:spPr>
          <a:xfrm rot="-10619630">
            <a:off x="3457101" y="3529704"/>
            <a:ext cx="1636051" cy="222592"/>
          </a:xfrm>
          <a:prstGeom prst="stripedRightArrow">
            <a:avLst>
              <a:gd fmla="val 59534" name="adj1"/>
              <a:gd fmla="val 108659"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pic>
        <p:nvPicPr>
          <p:cNvPr id="487" name="Google Shape;487;p67"/>
          <p:cNvPicPr preferRelativeResize="0"/>
          <p:nvPr/>
        </p:nvPicPr>
        <p:blipFill>
          <a:blip r:embed="rId3">
            <a:alphaModFix/>
          </a:blip>
          <a:stretch>
            <a:fillRect/>
          </a:stretch>
        </p:blipFill>
        <p:spPr>
          <a:xfrm>
            <a:off x="2329300" y="0"/>
            <a:ext cx="6857999" cy="5143500"/>
          </a:xfrm>
          <a:prstGeom prst="rect">
            <a:avLst/>
          </a:prstGeom>
          <a:noFill/>
          <a:ln>
            <a:noFill/>
          </a:ln>
        </p:spPr>
      </p:pic>
      <p:sp>
        <p:nvSpPr>
          <p:cNvPr id="488" name="Google Shape;488;p67"/>
          <p:cNvSpPr txBox="1"/>
          <p:nvPr>
            <p:ph idx="4294967295" type="title"/>
          </p:nvPr>
        </p:nvSpPr>
        <p:spPr>
          <a:xfrm>
            <a:off x="270375" y="333000"/>
            <a:ext cx="2505900" cy="304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IDK what even are these?</a:t>
            </a:r>
            <a:endParaRPr/>
          </a:p>
        </p:txBody>
      </p:sp>
      <p:sp>
        <p:nvSpPr>
          <p:cNvPr id="489" name="Google Shape;489;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68"/>
          <p:cNvSpPr txBox="1"/>
          <p:nvPr/>
        </p:nvSpPr>
        <p:spPr>
          <a:xfrm>
            <a:off x="527500" y="388825"/>
            <a:ext cx="73404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accent1"/>
                </a:solidFill>
                <a:latin typeface="PT Sans Narrow"/>
                <a:ea typeface="PT Sans Narrow"/>
                <a:cs typeface="PT Sans Narrow"/>
                <a:sym typeface="PT Sans Narrow"/>
              </a:rPr>
              <a:t>Ghosts of accessions past...</a:t>
            </a:r>
            <a:endParaRPr b="1" sz="3600">
              <a:solidFill>
                <a:schemeClr val="accent1"/>
              </a:solidFill>
              <a:latin typeface="PT Sans Narrow"/>
              <a:ea typeface="PT Sans Narrow"/>
              <a:cs typeface="PT Sans Narrow"/>
              <a:sym typeface="PT Sans Narrow"/>
            </a:endParaRPr>
          </a:p>
          <a:p>
            <a:pPr indent="0" lvl="0" marL="0" rtl="0" algn="l">
              <a:spcBef>
                <a:spcPts val="0"/>
              </a:spcBef>
              <a:spcAft>
                <a:spcPts val="0"/>
              </a:spcAft>
              <a:buNone/>
            </a:pPr>
            <a:r>
              <a:t/>
            </a:r>
            <a:endParaRPr>
              <a:latin typeface="Open Sans"/>
              <a:ea typeface="Open Sans"/>
              <a:cs typeface="Open Sans"/>
              <a:sym typeface="Open Sans"/>
            </a:endParaRPr>
          </a:p>
        </p:txBody>
      </p:sp>
      <p:pic>
        <p:nvPicPr>
          <p:cNvPr id="495" name="Google Shape;495;p68"/>
          <p:cNvPicPr preferRelativeResize="0"/>
          <p:nvPr/>
        </p:nvPicPr>
        <p:blipFill>
          <a:blip r:embed="rId3">
            <a:alphaModFix/>
          </a:blip>
          <a:stretch>
            <a:fillRect/>
          </a:stretch>
        </p:blipFill>
        <p:spPr>
          <a:xfrm>
            <a:off x="755450" y="1563950"/>
            <a:ext cx="7633100" cy="2845375"/>
          </a:xfrm>
          <a:prstGeom prst="rect">
            <a:avLst/>
          </a:prstGeom>
          <a:noFill/>
          <a:ln>
            <a:noFill/>
          </a:ln>
        </p:spPr>
      </p:pic>
      <p:sp>
        <p:nvSpPr>
          <p:cNvPr id="496" name="Google Shape;496;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500" name="Shape 500"/>
        <p:cNvGrpSpPr/>
        <p:nvPr/>
      </p:nvGrpSpPr>
      <p:grpSpPr>
        <a:xfrm>
          <a:off x="0" y="0"/>
          <a:ext cx="0" cy="0"/>
          <a:chOff x="0" y="0"/>
          <a:chExt cx="0" cy="0"/>
        </a:xfrm>
      </p:grpSpPr>
      <p:sp>
        <p:nvSpPr>
          <p:cNvPr id="501" name="Google Shape;501;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2" name="Google Shape;502;p69"/>
          <p:cNvSpPr txBox="1"/>
          <p:nvPr/>
        </p:nvSpPr>
        <p:spPr>
          <a:xfrm>
            <a:off x="1134450" y="1796400"/>
            <a:ext cx="6875100" cy="1550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accent2"/>
                </a:solidFill>
                <a:latin typeface="PT Sans Narrow"/>
                <a:ea typeface="PT Sans Narrow"/>
                <a:cs typeface="PT Sans Narrow"/>
                <a:sym typeface="PT Sans Narrow"/>
              </a:rPr>
              <a:t>There are plenty of free or inexpensive tools out there that can help you determine what you have so you can define scope and make plans.</a:t>
            </a:r>
            <a:endParaRPr sz="2400">
              <a:solidFill>
                <a:schemeClr val="accent2"/>
              </a:solidFill>
              <a:latin typeface="Open Sans"/>
              <a:ea typeface="Open Sans"/>
              <a:cs typeface="Open Sans"/>
              <a:sym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70"/>
          <p:cNvSpPr txBox="1"/>
          <p:nvPr>
            <p:ph idx="1" type="body"/>
          </p:nvPr>
        </p:nvSpPr>
        <p:spPr>
          <a:xfrm>
            <a:off x="298800" y="4636375"/>
            <a:ext cx="8546400" cy="29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000000"/>
                </a:solidFill>
                <a:latin typeface="Open Sans"/>
                <a:ea typeface="Open Sans"/>
                <a:cs typeface="Open Sans"/>
                <a:sym typeface="Open Sans"/>
              </a:rPr>
              <a:t>Digital Preservation Matters Risk Matrix and blog: </a:t>
            </a:r>
            <a:r>
              <a:rPr lang="en" sz="1000" u="sng">
                <a:solidFill>
                  <a:srgbClr val="000000"/>
                </a:solidFill>
                <a:latin typeface="Open Sans"/>
                <a:ea typeface="Open Sans"/>
                <a:cs typeface="Open Sans"/>
                <a:sym typeface="Open Sans"/>
                <a:hlinkClick r:id="rId3"/>
              </a:rPr>
              <a:t>http://preservationmatters.blogspot.com/2018/11/preservation-of-av-materials-in.html</a:t>
            </a:r>
            <a:r>
              <a:rPr lang="en" sz="1200">
                <a:solidFill>
                  <a:srgbClr val="000000"/>
                </a:solidFill>
                <a:latin typeface="Open Sans"/>
                <a:ea typeface="Open Sans"/>
                <a:cs typeface="Open Sans"/>
                <a:sym typeface="Open Sans"/>
              </a:rPr>
              <a:t> </a:t>
            </a:r>
            <a:endParaRPr sz="1200">
              <a:solidFill>
                <a:srgbClr val="000000"/>
              </a:solidFill>
              <a:latin typeface="Open Sans"/>
              <a:ea typeface="Open Sans"/>
              <a:cs typeface="Open Sans"/>
              <a:sym typeface="Open Sans"/>
            </a:endParaRPr>
          </a:p>
        </p:txBody>
      </p:sp>
      <p:sp>
        <p:nvSpPr>
          <p:cNvPr id="508" name="Google Shape;508;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09" name="Google Shape;509;p70"/>
          <p:cNvPicPr preferRelativeResize="0"/>
          <p:nvPr/>
        </p:nvPicPr>
        <p:blipFill>
          <a:blip r:embed="rId4">
            <a:alphaModFix/>
          </a:blip>
          <a:stretch>
            <a:fillRect/>
          </a:stretch>
        </p:blipFill>
        <p:spPr>
          <a:xfrm>
            <a:off x="934775" y="817750"/>
            <a:ext cx="7274449" cy="3812800"/>
          </a:xfrm>
          <a:prstGeom prst="rect">
            <a:avLst/>
          </a:prstGeom>
          <a:noFill/>
          <a:ln>
            <a:noFill/>
          </a:ln>
        </p:spPr>
      </p:pic>
      <p:sp>
        <p:nvSpPr>
          <p:cNvPr id="510" name="Google Shape;510;p70"/>
          <p:cNvSpPr txBox="1"/>
          <p:nvPr/>
        </p:nvSpPr>
        <p:spPr>
          <a:xfrm>
            <a:off x="475550" y="193025"/>
            <a:ext cx="8330700" cy="5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1"/>
                </a:solidFill>
                <a:latin typeface="PT Sans Narrow"/>
                <a:ea typeface="PT Sans Narrow"/>
                <a:cs typeface="PT Sans Narrow"/>
                <a:sym typeface="PT Sans Narrow"/>
              </a:rPr>
              <a:t>Prioritize decision making (many guides and tools already exist)</a:t>
            </a:r>
            <a:endParaRPr b="1" sz="2400">
              <a:solidFill>
                <a:schemeClr val="accent1"/>
              </a:solidFill>
              <a:latin typeface="PT Sans Narrow"/>
              <a:ea typeface="PT Sans Narrow"/>
              <a:cs typeface="PT Sans Narrow"/>
              <a:sym typeface="PT Sans Narrow"/>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6" name="Google Shape;516;p7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3: weeding digital photos from disks</a:t>
            </a:r>
            <a:endParaRPr/>
          </a:p>
        </p:txBody>
      </p:sp>
      <p:sp>
        <p:nvSpPr>
          <p:cNvPr id="517" name="Google Shape;517;p71"/>
          <p:cNvSpPr txBox="1"/>
          <p:nvPr/>
        </p:nvSpPr>
        <p:spPr>
          <a:xfrm>
            <a:off x="311700" y="1246900"/>
            <a:ext cx="8520600" cy="36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Open Sans"/>
                <a:ea typeface="Open Sans"/>
                <a:cs typeface="Open Sans"/>
                <a:sym typeface="Open Sans"/>
              </a:rPr>
              <a:t>Set up boiler plate criteria for consistency, then add specific notes as needed.</a:t>
            </a:r>
            <a:endParaRPr sz="1800">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Files were weeded according to the following criteria:</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a:latin typeface="Open Sans"/>
                <a:ea typeface="Open Sans"/>
                <a:cs typeface="Open Sans"/>
                <a:sym typeface="Open Sans"/>
              </a:rPr>
              <a:t>duplicate (exact copy)</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a:latin typeface="Open Sans"/>
                <a:ea typeface="Open Sans"/>
                <a:cs typeface="Open Sans"/>
                <a:sym typeface="Open Sans"/>
              </a:rPr>
              <a:t>extremely similar shots (multiple nearly identical images of the same subject were taken)</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a:latin typeface="Open Sans"/>
                <a:ea typeface="Open Sans"/>
                <a:cs typeface="Open Sans"/>
                <a:sym typeface="Open Sans"/>
              </a:rPr>
              <a:t>unrelated to the collection (out of scope)</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a:latin typeface="Open Sans"/>
                <a:ea typeface="Open Sans"/>
                <a:cs typeface="Open Sans"/>
                <a:sym typeface="Open Sans"/>
              </a:rPr>
              <a:t>blurry, blank, black, unidentifiable, or otherwise unusable image</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a:latin typeface="Open Sans"/>
                <a:ea typeface="Open Sans"/>
                <a:cs typeface="Open Sans"/>
                <a:sym typeface="Open Sans"/>
              </a:rPr>
              <a:t>unreadable or unrecoverable file</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a:latin typeface="Open Sans"/>
                <a:ea typeface="Open Sans"/>
                <a:cs typeface="Open Sans"/>
                <a:sym typeface="Open Sans"/>
              </a:rPr>
              <a:t>temp file, empty file or thumbnail cache file</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a:latin typeface="Open Sans"/>
                <a:ea typeface="Open Sans"/>
                <a:cs typeface="Open Sans"/>
                <a:sym typeface="Open Sans"/>
              </a:rPr>
              <a:t>content is non-archival (e.g. test shots) </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a:latin typeface="Open Sans"/>
                <a:ea typeface="Open Sans"/>
                <a:cs typeface="Open Sans"/>
                <a:sym typeface="Open Sans"/>
              </a:rPr>
              <a:t>For this accession, Word documents were recovered and retained. MOV video snippets were determined to be non-archival and weeded.</a:t>
            </a:r>
            <a:endParaRPr sz="1800">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
            </a:r>
            <a:r>
              <a:rPr lang="en"/>
              <a:t>ollection development</a:t>
            </a:r>
            <a:endParaRPr/>
          </a:p>
        </p:txBody>
      </p:sp>
      <p:sp>
        <p:nvSpPr>
          <p:cNvPr id="108" name="Google Shape;108;p18"/>
          <p:cNvSpPr txBox="1"/>
          <p:nvPr>
            <p:ph idx="1" type="body"/>
          </p:nvPr>
        </p:nvSpPr>
        <p:spPr>
          <a:xfrm>
            <a:off x="311700" y="1279475"/>
            <a:ext cx="8520600" cy="2756100"/>
          </a:xfrm>
          <a:prstGeom prst="rect">
            <a:avLst/>
          </a:prstGeom>
        </p:spPr>
        <p:txBody>
          <a:bodyPr anchorCtr="0" anchor="t" bIns="91425" lIns="91425" spcFirstLastPara="1" rIns="91425" wrap="square" tIns="91425">
            <a:noAutofit/>
          </a:bodyPr>
          <a:lstStyle/>
          <a:p>
            <a:pPr indent="0" lvl="0" marL="57150" rtl="0" algn="l">
              <a:lnSpc>
                <a:spcPct val="115000"/>
              </a:lnSpc>
              <a:spcBef>
                <a:spcPts val="0"/>
              </a:spcBef>
              <a:spcAft>
                <a:spcPts val="1100"/>
              </a:spcAft>
              <a:buNone/>
            </a:pPr>
            <a:r>
              <a:rPr lang="en" sz="2400">
                <a:solidFill>
                  <a:srgbClr val="222222"/>
                </a:solidFill>
                <a:highlight>
                  <a:srgbClr val="FFFFFF"/>
                </a:highlight>
              </a:rPr>
              <a:t>The function within an archives or other repository that establishes policies and procedures used to select materials that the repository will acquire, typically identifying the scope of creators, subjects, formats, and other characteristics that influence the selection process.</a:t>
            </a:r>
            <a:endParaRPr sz="2400"/>
          </a:p>
        </p:txBody>
      </p:sp>
      <p:sp>
        <p:nvSpPr>
          <p:cNvPr id="109" name="Google Shape;10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7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you know what you have...</a:t>
            </a:r>
            <a:endParaRPr/>
          </a:p>
        </p:txBody>
      </p:sp>
      <p:sp>
        <p:nvSpPr>
          <p:cNvPr id="523" name="Google Shape;523;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4" name="Google Shape;524;p72"/>
          <p:cNvSpPr txBox="1"/>
          <p:nvPr>
            <p:ph type="title"/>
          </p:nvPr>
        </p:nvSpPr>
        <p:spPr>
          <a:xfrm>
            <a:off x="554575" y="4108225"/>
            <a:ext cx="8277600" cy="707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what do you plan to do with it?</a:t>
            </a:r>
            <a:endParaRPr/>
          </a:p>
        </p:txBody>
      </p:sp>
      <p:pic>
        <p:nvPicPr>
          <p:cNvPr id="525" name="Google Shape;525;p72"/>
          <p:cNvPicPr preferRelativeResize="0"/>
          <p:nvPr/>
        </p:nvPicPr>
        <p:blipFill>
          <a:blip r:embed="rId3">
            <a:alphaModFix/>
          </a:blip>
          <a:stretch>
            <a:fillRect/>
          </a:stretch>
        </p:blipFill>
        <p:spPr>
          <a:xfrm>
            <a:off x="311700" y="1369450"/>
            <a:ext cx="4083600" cy="1962150"/>
          </a:xfrm>
          <a:prstGeom prst="rect">
            <a:avLst/>
          </a:prstGeom>
          <a:noFill/>
          <a:ln>
            <a:noFill/>
          </a:ln>
        </p:spPr>
      </p:pic>
      <p:pic>
        <p:nvPicPr>
          <p:cNvPr id="526" name="Google Shape;526;p72"/>
          <p:cNvPicPr preferRelativeResize="0"/>
          <p:nvPr/>
        </p:nvPicPr>
        <p:blipFill>
          <a:blip r:embed="rId4">
            <a:alphaModFix/>
          </a:blip>
          <a:stretch>
            <a:fillRect/>
          </a:stretch>
        </p:blipFill>
        <p:spPr>
          <a:xfrm>
            <a:off x="4395298" y="2110400"/>
            <a:ext cx="4224899" cy="1905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530" name="Shape 530"/>
        <p:cNvGrpSpPr/>
        <p:nvPr/>
      </p:nvGrpSpPr>
      <p:grpSpPr>
        <a:xfrm>
          <a:off x="0" y="0"/>
          <a:ext cx="0" cy="0"/>
          <a:chOff x="0" y="0"/>
          <a:chExt cx="0" cy="0"/>
        </a:xfrm>
      </p:grpSpPr>
      <p:sp>
        <p:nvSpPr>
          <p:cNvPr id="531" name="Google Shape;531;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2" name="Google Shape;532;p73"/>
          <p:cNvSpPr txBox="1"/>
          <p:nvPr>
            <p:ph idx="4294967295" type="title"/>
          </p:nvPr>
        </p:nvSpPr>
        <p:spPr>
          <a:xfrm>
            <a:off x="1253875" y="1459200"/>
            <a:ext cx="6991500" cy="19203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0" lang="en" sz="3000">
                <a:solidFill>
                  <a:srgbClr val="43A59B"/>
                </a:solidFill>
                <a:latin typeface="Open Sans"/>
                <a:ea typeface="Open Sans"/>
                <a:cs typeface="Open Sans"/>
                <a:sym typeface="Open Sans"/>
              </a:rPr>
              <a:t>Tools can be used to apply retention and disposition to your internal operating documents as well as to accessioned materials.</a:t>
            </a:r>
            <a:endParaRPr b="0" sz="3000">
              <a:solidFill>
                <a:srgbClr val="43A59B"/>
              </a:solidFill>
              <a:latin typeface="Open Sans"/>
              <a:ea typeface="Open Sans"/>
              <a:cs typeface="Open Sans"/>
              <a:sym typeface="Open Sans"/>
            </a:endParaRPr>
          </a:p>
        </p:txBody>
      </p:sp>
      <p:sp>
        <p:nvSpPr>
          <p:cNvPr id="533" name="Google Shape;533;p73"/>
          <p:cNvSpPr txBox="1"/>
          <p:nvPr/>
        </p:nvSpPr>
        <p:spPr>
          <a:xfrm>
            <a:off x="3696325" y="3513225"/>
            <a:ext cx="2106600" cy="840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400">
                <a:solidFill>
                  <a:srgbClr val="666666"/>
                </a:solidFill>
                <a:latin typeface="Open Sans"/>
                <a:ea typeface="Open Sans"/>
                <a:cs typeface="Open Sans"/>
                <a:sym typeface="Open Sans"/>
              </a:rPr>
              <a:t>Demo time!</a:t>
            </a:r>
            <a:endParaRPr sz="2400">
              <a:solidFill>
                <a:srgbClr val="666666"/>
              </a:solidFill>
              <a:latin typeface="Open Sans"/>
              <a:ea typeface="Open Sans"/>
              <a:cs typeface="Open Sans"/>
              <a:sym typeface="Open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74"/>
          <p:cNvSpPr txBox="1"/>
          <p:nvPr>
            <p:ph idx="1" type="body"/>
          </p:nvPr>
        </p:nvSpPr>
        <p:spPr>
          <a:xfrm>
            <a:off x="311700" y="1266175"/>
            <a:ext cx="4212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highlight>
                  <a:srgbClr val="FFFFFF"/>
                </a:highlight>
              </a:rPr>
              <a:t>What’s the easy stuff to get rid of? (paper)</a:t>
            </a:r>
            <a:br>
              <a:rPr lang="en">
                <a:solidFill>
                  <a:srgbClr val="222222"/>
                </a:solidFill>
                <a:highlight>
                  <a:srgbClr val="FFFFFF"/>
                </a:highlight>
              </a:rPr>
            </a:b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duplicates </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scratch paper</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blank forms</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envelopes</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drafts/versions (for some types of records)</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empty folders/boxes</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out of scope</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not actually produced by creator/donor</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memos, advertisements, generic mail</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superfluous reference materials</a:t>
            </a:r>
            <a:endParaRPr>
              <a:solidFill>
                <a:srgbClr val="222222"/>
              </a:solidFill>
              <a:highlight>
                <a:srgbClr val="FFFFFF"/>
              </a:highlight>
            </a:endParaRPr>
          </a:p>
        </p:txBody>
      </p:sp>
      <p:sp>
        <p:nvSpPr>
          <p:cNvPr id="539" name="Google Shape;539;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0" name="Google Shape;540;p7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Low-hanging fruit</a:t>
            </a:r>
            <a:endParaRPr/>
          </a:p>
        </p:txBody>
      </p:sp>
      <p:sp>
        <p:nvSpPr>
          <p:cNvPr id="541" name="Google Shape;541;p74"/>
          <p:cNvSpPr txBox="1"/>
          <p:nvPr>
            <p:ph idx="2" type="body"/>
          </p:nvPr>
        </p:nvSpPr>
        <p:spPr>
          <a:xfrm>
            <a:off x="4619400" y="1256475"/>
            <a:ext cx="4212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highlight>
                  <a:srgbClr val="FFFFFF"/>
                </a:highlight>
              </a:rPr>
              <a:t>What’s the easy stuff to get rid of? (electronic)</a:t>
            </a:r>
            <a:br>
              <a:rPr lang="en">
                <a:solidFill>
                  <a:srgbClr val="222222"/>
                </a:solidFill>
                <a:highlight>
                  <a:srgbClr val="FFFFFF"/>
                </a:highlight>
              </a:rPr>
            </a:b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duplicates </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drafts/provisional versions/working documents (for some types of records)</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empty folder/file directories</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temp files</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unrecoverable files</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out of scope</a:t>
            </a:r>
            <a:endParaRPr>
              <a:solidFill>
                <a:srgbClr val="222222"/>
              </a:solidFill>
              <a:highlight>
                <a:srgbClr val="FFFFFF"/>
              </a:highlight>
            </a:endParaRPr>
          </a:p>
          <a:p>
            <a:pPr indent="-317500" lvl="0" marL="457200" rtl="0" algn="l">
              <a:spcBef>
                <a:spcPts val="0"/>
              </a:spcBef>
              <a:spcAft>
                <a:spcPts val="0"/>
              </a:spcAft>
              <a:buClr>
                <a:srgbClr val="222222"/>
              </a:buClr>
              <a:buSzPts val="1400"/>
              <a:buChar char="-"/>
            </a:pPr>
            <a:r>
              <a:rPr lang="en">
                <a:solidFill>
                  <a:srgbClr val="222222"/>
                </a:solidFill>
                <a:highlight>
                  <a:srgbClr val="FFFFFF"/>
                </a:highlight>
              </a:rPr>
              <a:t>not actually produced by creator/donor</a:t>
            </a:r>
            <a:endParaRPr>
              <a:solidFill>
                <a:srgbClr val="222222"/>
              </a:solidFill>
              <a:highlight>
                <a:srgbClr val="FFFFFF"/>
              </a:highlight>
            </a:endParaRPr>
          </a:p>
          <a:p>
            <a:pPr indent="0" lvl="0" marL="457200" rtl="0" algn="l">
              <a:spcBef>
                <a:spcPts val="0"/>
              </a:spcBef>
              <a:spcAft>
                <a:spcPts val="0"/>
              </a:spcAft>
              <a:buNone/>
            </a:pPr>
            <a:r>
              <a:rPr lang="en">
                <a:solidFill>
                  <a:srgbClr val="222222"/>
                </a:solidFill>
                <a:highlight>
                  <a:srgbClr val="FFFFFF"/>
                </a:highlight>
              </a:rPr>
              <a:t>(external documentation delivered by other agencies and used for reference)</a:t>
            </a:r>
            <a:endParaRPr>
              <a:solidFill>
                <a:srgbClr val="222222"/>
              </a:solidFill>
              <a:highlight>
                <a:srgbClr val="FFFFFF"/>
              </a:high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75"/>
          <p:cNvSpPr txBox="1"/>
          <p:nvPr>
            <p:ph idx="1" type="body"/>
          </p:nvPr>
        </p:nvSpPr>
        <p:spPr>
          <a:xfrm>
            <a:off x="311700" y="1266175"/>
            <a:ext cx="5524500" cy="33027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a:solidFill>
                  <a:srgbClr val="000000"/>
                </a:solidFill>
              </a:rPr>
              <a:t>Example accession</a:t>
            </a:r>
            <a:endParaRPr>
              <a:solidFill>
                <a:srgbClr val="000000"/>
              </a:solidFill>
            </a:endParaRPr>
          </a:p>
          <a:p>
            <a:pPr indent="0" lvl="0" marL="0" rtl="0" algn="l">
              <a:lnSpc>
                <a:spcPct val="100000"/>
              </a:lnSpc>
              <a:spcBef>
                <a:spcPts val="1200"/>
              </a:spcBef>
              <a:spcAft>
                <a:spcPts val="0"/>
              </a:spcAft>
              <a:buNone/>
            </a:pPr>
            <a:r>
              <a:rPr lang="en">
                <a:solidFill>
                  <a:srgbClr val="000000"/>
                </a:solidFill>
              </a:rPr>
              <a:t>1 c.f. of electronic records (est. 14 TB total), including:</a:t>
            </a:r>
            <a:endParaRPr>
              <a:solidFill>
                <a:srgbClr val="000000"/>
              </a:solidFill>
            </a:endParaRPr>
          </a:p>
          <a:p>
            <a:pPr indent="0" lvl="0" marL="228600" rtl="0" algn="l">
              <a:lnSpc>
                <a:spcPct val="100000"/>
              </a:lnSpc>
              <a:spcBef>
                <a:spcPts val="0"/>
              </a:spcBef>
              <a:spcAft>
                <a:spcPts val="0"/>
              </a:spcAft>
              <a:buNone/>
            </a:pPr>
            <a:r>
              <a:rPr lang="en">
                <a:solidFill>
                  <a:srgbClr val="000000"/>
                </a:solidFill>
              </a:rPr>
              <a:t>-          (3) 4 TB hard drives</a:t>
            </a:r>
            <a:endParaRPr>
              <a:solidFill>
                <a:srgbClr val="000000"/>
              </a:solidFill>
            </a:endParaRPr>
          </a:p>
          <a:p>
            <a:pPr indent="0" lvl="0" marL="228600" rtl="0" algn="l">
              <a:lnSpc>
                <a:spcPct val="100000"/>
              </a:lnSpc>
              <a:spcBef>
                <a:spcPts val="0"/>
              </a:spcBef>
              <a:spcAft>
                <a:spcPts val="0"/>
              </a:spcAft>
              <a:buNone/>
            </a:pPr>
            <a:r>
              <a:rPr lang="en">
                <a:solidFill>
                  <a:srgbClr val="000000"/>
                </a:solidFill>
              </a:rPr>
              <a:t>-          (1) 2 TB hard drive</a:t>
            </a:r>
            <a:endParaRPr>
              <a:solidFill>
                <a:srgbClr val="000000"/>
              </a:solidFill>
            </a:endParaRPr>
          </a:p>
          <a:p>
            <a:pPr indent="0" lvl="0" marL="228600" rtl="0" algn="l">
              <a:lnSpc>
                <a:spcPct val="100000"/>
              </a:lnSpc>
              <a:spcBef>
                <a:spcPts val="0"/>
              </a:spcBef>
              <a:spcAft>
                <a:spcPts val="0"/>
              </a:spcAft>
              <a:buNone/>
            </a:pPr>
            <a:r>
              <a:rPr lang="en">
                <a:solidFill>
                  <a:srgbClr val="000000"/>
                </a:solidFill>
              </a:rPr>
              <a:t>-          (9) USB flash drives</a:t>
            </a:r>
            <a:endParaRPr>
              <a:solidFill>
                <a:srgbClr val="000000"/>
              </a:solidFill>
            </a:endParaRPr>
          </a:p>
          <a:p>
            <a:pPr indent="0" lvl="0" marL="228600" rtl="0" algn="l">
              <a:lnSpc>
                <a:spcPct val="100000"/>
              </a:lnSpc>
              <a:spcBef>
                <a:spcPts val="0"/>
              </a:spcBef>
              <a:spcAft>
                <a:spcPts val="0"/>
              </a:spcAft>
              <a:buNone/>
            </a:pPr>
            <a:r>
              <a:rPr lang="en">
                <a:solidFill>
                  <a:srgbClr val="000000"/>
                </a:solidFill>
              </a:rPr>
              <a:t>-          (~400) CD-Rs containing video files</a:t>
            </a:r>
            <a:endParaRPr>
              <a:solidFill>
                <a:srgbClr val="000000"/>
              </a:solidFill>
            </a:endParaRPr>
          </a:p>
          <a:p>
            <a:pPr indent="0" lvl="0" marL="0" rtl="0" algn="l">
              <a:spcBef>
                <a:spcPts val="1200"/>
              </a:spcBef>
              <a:spcAft>
                <a:spcPts val="0"/>
              </a:spcAft>
              <a:buNone/>
            </a:pPr>
            <a:r>
              <a:rPr lang="en">
                <a:solidFill>
                  <a:srgbClr val="000000"/>
                </a:solidFill>
              </a:rPr>
              <a:t>12 c.f. of Report Forms</a:t>
            </a:r>
            <a:endParaRPr>
              <a:solidFill>
                <a:srgbClr val="000000"/>
              </a:solidFill>
            </a:endParaRPr>
          </a:p>
          <a:p>
            <a:pPr indent="0" lvl="0" marL="228600" rtl="0" algn="l">
              <a:spcBef>
                <a:spcPts val="1200"/>
              </a:spcBef>
              <a:spcAft>
                <a:spcPts val="0"/>
              </a:spcAft>
              <a:buNone/>
            </a:pPr>
            <a:r>
              <a:rPr lang="en">
                <a:solidFill>
                  <a:srgbClr val="000000"/>
                </a:solidFill>
              </a:rPr>
              <a:t>-          One folder for every day containing a signed record </a:t>
            </a:r>
            <a:br>
              <a:rPr lang="en">
                <a:solidFill>
                  <a:srgbClr val="000000"/>
                </a:solidFill>
              </a:rPr>
            </a:br>
            <a:r>
              <a:rPr lang="en">
                <a:solidFill>
                  <a:srgbClr val="000000"/>
                </a:solidFill>
              </a:rPr>
              <a:t>           packet for each event held, documenting a secure and </a:t>
            </a:r>
            <a:br>
              <a:rPr lang="en">
                <a:solidFill>
                  <a:srgbClr val="000000"/>
                </a:solidFill>
              </a:rPr>
            </a:br>
            <a:r>
              <a:rPr lang="en">
                <a:solidFill>
                  <a:srgbClr val="000000"/>
                </a:solidFill>
              </a:rPr>
              <a:t>           auditable transaction (2-4 recordings per day)</a:t>
            </a:r>
            <a:endParaRPr>
              <a:solidFill>
                <a:srgbClr val="000000"/>
              </a:solidFill>
            </a:endParaRPr>
          </a:p>
          <a:p>
            <a:pPr indent="0" lvl="0" marL="0" rtl="0" algn="l">
              <a:spcBef>
                <a:spcPts val="1200"/>
              </a:spcBef>
              <a:spcAft>
                <a:spcPts val="1600"/>
              </a:spcAft>
              <a:buNone/>
            </a:pPr>
            <a:r>
              <a:t/>
            </a:r>
            <a:endParaRPr/>
          </a:p>
        </p:txBody>
      </p:sp>
      <p:sp>
        <p:nvSpPr>
          <p:cNvPr id="547" name="Google Shape;547;p7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a:t>
            </a:r>
            <a:endParaRPr/>
          </a:p>
        </p:txBody>
      </p:sp>
      <p:sp>
        <p:nvSpPr>
          <p:cNvPr id="548" name="Google Shape;548;p75"/>
          <p:cNvSpPr txBox="1"/>
          <p:nvPr>
            <p:ph idx="2" type="body"/>
          </p:nvPr>
        </p:nvSpPr>
        <p:spPr>
          <a:xfrm>
            <a:off x="5836200" y="1266175"/>
            <a:ext cx="2636400" cy="3302700"/>
          </a:xfrm>
          <a:prstGeom prst="rect">
            <a:avLst/>
          </a:prstGeom>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1600"/>
              </a:spcAft>
              <a:buNone/>
            </a:pPr>
            <a:r>
              <a:rPr lang="en" sz="1800">
                <a:solidFill>
                  <a:srgbClr val="1C4587"/>
                </a:solidFill>
              </a:rPr>
              <a:t>How would you weed the records and organize the 5% sample that will be retained?</a:t>
            </a:r>
            <a:endParaRPr sz="1800">
              <a:solidFill>
                <a:srgbClr val="1C4587"/>
              </a:solidFill>
            </a:endParaRPr>
          </a:p>
        </p:txBody>
      </p:sp>
      <p:sp>
        <p:nvSpPr>
          <p:cNvPr id="549" name="Google Shape;549;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53" name="Shape 553"/>
        <p:cNvGrpSpPr/>
        <p:nvPr/>
      </p:nvGrpSpPr>
      <p:grpSpPr>
        <a:xfrm>
          <a:off x="0" y="0"/>
          <a:ext cx="0" cy="0"/>
          <a:chOff x="0" y="0"/>
          <a:chExt cx="0" cy="0"/>
        </a:xfrm>
      </p:grpSpPr>
      <p:pic>
        <p:nvPicPr>
          <p:cNvPr id="554" name="Google Shape;554;p76"/>
          <p:cNvPicPr preferRelativeResize="0"/>
          <p:nvPr/>
        </p:nvPicPr>
        <p:blipFill>
          <a:blip r:embed="rId3">
            <a:alphaModFix/>
          </a:blip>
          <a:stretch>
            <a:fillRect/>
          </a:stretch>
        </p:blipFill>
        <p:spPr>
          <a:xfrm>
            <a:off x="1390350" y="74850"/>
            <a:ext cx="6451599" cy="4838700"/>
          </a:xfrm>
          <a:prstGeom prst="rect">
            <a:avLst/>
          </a:prstGeom>
          <a:noFill/>
          <a:ln>
            <a:noFill/>
          </a:ln>
        </p:spPr>
      </p:pic>
      <p:sp>
        <p:nvSpPr>
          <p:cNvPr id="555" name="Google Shape;555;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Google Shape;560;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61" name="Google Shape;561;p77"/>
          <p:cNvPicPr preferRelativeResize="0"/>
          <p:nvPr/>
        </p:nvPicPr>
        <p:blipFill rotWithShape="1">
          <a:blip r:embed="rId3">
            <a:alphaModFix/>
          </a:blip>
          <a:srcRect b="0" l="0" r="0" t="3147"/>
          <a:stretch/>
        </p:blipFill>
        <p:spPr>
          <a:xfrm>
            <a:off x="439900" y="449950"/>
            <a:ext cx="2208326" cy="3802424"/>
          </a:xfrm>
          <a:prstGeom prst="rect">
            <a:avLst/>
          </a:prstGeom>
          <a:noFill/>
          <a:ln>
            <a:noFill/>
          </a:ln>
        </p:spPr>
      </p:pic>
      <p:pic>
        <p:nvPicPr>
          <p:cNvPr id="562" name="Google Shape;562;p77"/>
          <p:cNvPicPr preferRelativeResize="0"/>
          <p:nvPr/>
        </p:nvPicPr>
        <p:blipFill rotWithShape="1">
          <a:blip r:embed="rId4">
            <a:alphaModFix/>
          </a:blip>
          <a:srcRect b="0" l="21070" r="13574" t="0"/>
          <a:stretch/>
        </p:blipFill>
        <p:spPr>
          <a:xfrm>
            <a:off x="3290450" y="428300"/>
            <a:ext cx="3351046" cy="3845728"/>
          </a:xfrm>
          <a:prstGeom prst="rect">
            <a:avLst/>
          </a:prstGeom>
          <a:noFill/>
          <a:ln>
            <a:noFill/>
          </a:ln>
        </p:spPr>
      </p:pic>
      <p:sp>
        <p:nvSpPr>
          <p:cNvPr id="563" name="Google Shape;563;p77"/>
          <p:cNvSpPr txBox="1"/>
          <p:nvPr/>
        </p:nvSpPr>
        <p:spPr>
          <a:xfrm>
            <a:off x="2724400" y="2091250"/>
            <a:ext cx="464700" cy="6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1"/>
                </a:solidFill>
                <a:latin typeface="Open Sans"/>
                <a:ea typeface="Open Sans"/>
                <a:cs typeface="Open Sans"/>
                <a:sym typeface="Open Sans"/>
              </a:rPr>
              <a:t>+</a:t>
            </a:r>
            <a:endParaRPr sz="3600">
              <a:solidFill>
                <a:schemeClr val="accent1"/>
              </a:solidFill>
              <a:latin typeface="Open Sans"/>
              <a:ea typeface="Open Sans"/>
              <a:cs typeface="Open Sans"/>
              <a:sym typeface="Open Sans"/>
            </a:endParaRPr>
          </a:p>
        </p:txBody>
      </p:sp>
      <p:sp>
        <p:nvSpPr>
          <p:cNvPr id="564" name="Google Shape;564;p77"/>
          <p:cNvSpPr txBox="1"/>
          <p:nvPr/>
        </p:nvSpPr>
        <p:spPr>
          <a:xfrm>
            <a:off x="6725700" y="2091250"/>
            <a:ext cx="464700" cy="6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accent1"/>
                </a:solidFill>
                <a:latin typeface="Open Sans"/>
                <a:ea typeface="Open Sans"/>
                <a:cs typeface="Open Sans"/>
                <a:sym typeface="Open Sans"/>
              </a:rPr>
              <a:t>+</a:t>
            </a:r>
            <a:endParaRPr sz="3600">
              <a:solidFill>
                <a:schemeClr val="accent1"/>
              </a:solidFill>
              <a:latin typeface="Open Sans"/>
              <a:ea typeface="Open Sans"/>
              <a:cs typeface="Open Sans"/>
              <a:sym typeface="Open Sans"/>
            </a:endParaRPr>
          </a:p>
        </p:txBody>
      </p:sp>
      <p:sp>
        <p:nvSpPr>
          <p:cNvPr id="565" name="Google Shape;565;p77"/>
          <p:cNvSpPr txBox="1"/>
          <p:nvPr/>
        </p:nvSpPr>
        <p:spPr>
          <a:xfrm>
            <a:off x="7190400" y="1866000"/>
            <a:ext cx="1831800" cy="141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latin typeface="Open Sans"/>
                <a:ea typeface="Open Sans"/>
                <a:cs typeface="Open Sans"/>
                <a:sym typeface="Open Sans"/>
              </a:rPr>
              <a:t>Digital files on NAS connected by record series and accession number</a:t>
            </a:r>
            <a:endParaRPr>
              <a:latin typeface="Open Sans"/>
              <a:ea typeface="Open Sans"/>
              <a:cs typeface="Open Sans"/>
              <a:sym typeface="Open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78"/>
          <p:cNvSpPr txBox="1"/>
          <p:nvPr>
            <p:ph idx="1" type="body"/>
          </p:nvPr>
        </p:nvSpPr>
        <p:spPr>
          <a:xfrm>
            <a:off x="710700" y="1142700"/>
            <a:ext cx="7722600" cy="28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22222"/>
                </a:solidFill>
                <a:highlight>
                  <a:srgbClr val="FFFFFF"/>
                </a:highlight>
              </a:rPr>
              <a:t>“Taking proper care of your collection does mean not spending your limited collection care resources on objects that do not help you accomplish your [institution’s] goals.”</a:t>
            </a:r>
            <a:endParaRPr sz="2400">
              <a:solidFill>
                <a:srgbClr val="222222"/>
              </a:solidFill>
              <a:highlight>
                <a:srgbClr val="FFFFFF"/>
              </a:highlight>
            </a:endParaRPr>
          </a:p>
          <a:p>
            <a:pPr indent="-355600" lvl="0" marL="3657600" rtl="0" algn="r">
              <a:spcBef>
                <a:spcPts val="0"/>
              </a:spcBef>
              <a:spcAft>
                <a:spcPts val="0"/>
              </a:spcAft>
              <a:buClr>
                <a:srgbClr val="222222"/>
              </a:buClr>
              <a:buSzPts val="2000"/>
              <a:buChar char="-"/>
            </a:pPr>
            <a:r>
              <a:rPr lang="en" sz="2000">
                <a:solidFill>
                  <a:srgbClr val="222222"/>
                </a:solidFill>
                <a:highlight>
                  <a:srgbClr val="FFFFFF"/>
                </a:highlight>
              </a:rPr>
              <a:t>John E. Simmons</a:t>
            </a:r>
            <a:endParaRPr sz="2000">
              <a:solidFill>
                <a:srgbClr val="222222"/>
              </a:solidFill>
              <a:highlight>
                <a:srgbClr val="FFFFFF"/>
              </a:highlight>
            </a:endParaRPr>
          </a:p>
        </p:txBody>
      </p:sp>
      <p:sp>
        <p:nvSpPr>
          <p:cNvPr id="571" name="Google Shape;571;p78"/>
          <p:cNvSpPr txBox="1"/>
          <p:nvPr/>
        </p:nvSpPr>
        <p:spPr>
          <a:xfrm>
            <a:off x="130900" y="4074675"/>
            <a:ext cx="8937000" cy="83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600">
                <a:solidFill>
                  <a:srgbClr val="222222"/>
                </a:solidFill>
                <a:highlight>
                  <a:srgbClr val="FFFFFF"/>
                </a:highlight>
              </a:rPr>
              <a:t>The Deaccessioning Dilemma: Laws, Ethics, and Actions.</a:t>
            </a:r>
            <a:endParaRPr i="1" sz="1600">
              <a:solidFill>
                <a:srgbClr val="222222"/>
              </a:solidFill>
              <a:highlight>
                <a:srgbClr val="FFFFFF"/>
              </a:highlight>
            </a:endParaRPr>
          </a:p>
          <a:p>
            <a:pPr indent="0" lvl="0" marL="0" rtl="0" algn="l">
              <a:lnSpc>
                <a:spcPct val="115000"/>
              </a:lnSpc>
              <a:spcBef>
                <a:spcPts val="0"/>
              </a:spcBef>
              <a:spcAft>
                <a:spcPts val="0"/>
              </a:spcAft>
              <a:buNone/>
            </a:pPr>
            <a:r>
              <a:rPr lang="en" sz="1600" u="sng">
                <a:solidFill>
                  <a:schemeClr val="hlink"/>
                </a:solidFill>
                <a:highlight>
                  <a:srgbClr val="FFFFFF"/>
                </a:highlight>
                <a:hlinkClick r:id="rId3"/>
              </a:rPr>
              <a:t>https://www.connectingtocollections.org/the_deaccessioning_dilemma_laws_ethics_and_actions/</a:t>
            </a:r>
            <a:r>
              <a:rPr lang="en" sz="1600">
                <a:solidFill>
                  <a:srgbClr val="222222"/>
                </a:solidFill>
                <a:highlight>
                  <a:srgbClr val="FFFFFF"/>
                </a:highlight>
              </a:rPr>
              <a:t> </a:t>
            </a:r>
            <a:endParaRPr sz="1600">
              <a:solidFill>
                <a:srgbClr val="222222"/>
              </a:solidFill>
              <a:highlight>
                <a:srgbClr val="FFFFFF"/>
              </a:highlight>
            </a:endParaRPr>
          </a:p>
        </p:txBody>
      </p:sp>
      <p:sp>
        <p:nvSpPr>
          <p:cNvPr id="572" name="Google Shape;572;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7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thoughts...</a:t>
            </a:r>
            <a:endParaRPr/>
          </a:p>
        </p:txBody>
      </p:sp>
      <p:sp>
        <p:nvSpPr>
          <p:cNvPr id="578" name="Google Shape;578;p79"/>
          <p:cNvSpPr txBox="1"/>
          <p:nvPr>
            <p:ph idx="1" type="body"/>
          </p:nvPr>
        </p:nvSpPr>
        <p:spPr>
          <a:xfrm>
            <a:off x="311700" y="1266175"/>
            <a:ext cx="8450700" cy="35556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222222"/>
              </a:buClr>
              <a:buSzPts val="2200"/>
              <a:buChar char="-"/>
            </a:pPr>
            <a:r>
              <a:rPr lang="en" sz="2200">
                <a:solidFill>
                  <a:srgbClr val="222222"/>
                </a:solidFill>
                <a:highlight>
                  <a:srgbClr val="FFFFFF"/>
                </a:highlight>
              </a:rPr>
              <a:t>What are your hopes for your newly defined/redefined collection?</a:t>
            </a:r>
            <a:endParaRPr sz="2200">
              <a:solidFill>
                <a:srgbClr val="222222"/>
              </a:solidFill>
              <a:highlight>
                <a:srgbClr val="FFFFFF"/>
              </a:highlight>
            </a:endParaRPr>
          </a:p>
          <a:p>
            <a:pPr indent="-368300" lvl="0" marL="457200" rtl="0" algn="l">
              <a:spcBef>
                <a:spcPts val="0"/>
              </a:spcBef>
              <a:spcAft>
                <a:spcPts val="0"/>
              </a:spcAft>
              <a:buClr>
                <a:srgbClr val="222222"/>
              </a:buClr>
              <a:buSzPts val="2200"/>
              <a:buChar char="-"/>
            </a:pPr>
            <a:r>
              <a:rPr lang="en" sz="2200">
                <a:solidFill>
                  <a:srgbClr val="222222"/>
                </a:solidFill>
                <a:highlight>
                  <a:srgbClr val="FFFFFF"/>
                </a:highlight>
              </a:rPr>
              <a:t>Throughout the process -- WHY are you deaccessioning? (maintain focus or review overall purpose)</a:t>
            </a:r>
            <a:endParaRPr sz="2200">
              <a:solidFill>
                <a:srgbClr val="222222"/>
              </a:solidFill>
              <a:highlight>
                <a:srgbClr val="FFFFFF"/>
              </a:highlight>
            </a:endParaRPr>
          </a:p>
          <a:p>
            <a:pPr indent="-368300" lvl="0" marL="457200" rtl="0" algn="l">
              <a:spcBef>
                <a:spcPts val="0"/>
              </a:spcBef>
              <a:spcAft>
                <a:spcPts val="0"/>
              </a:spcAft>
              <a:buClr>
                <a:srgbClr val="222222"/>
              </a:buClr>
              <a:buSzPts val="2200"/>
              <a:buChar char="-"/>
            </a:pPr>
            <a:r>
              <a:rPr lang="en" sz="2200">
                <a:solidFill>
                  <a:srgbClr val="222222"/>
                </a:solidFill>
                <a:highlight>
                  <a:srgbClr val="FFFFFF"/>
                </a:highlight>
              </a:rPr>
              <a:t>What are the strengths of the collection? Is the process upholding them?</a:t>
            </a:r>
            <a:endParaRPr sz="2200">
              <a:solidFill>
                <a:srgbClr val="222222"/>
              </a:solidFill>
              <a:highlight>
                <a:srgbClr val="FFFFFF"/>
              </a:highlight>
            </a:endParaRPr>
          </a:p>
          <a:p>
            <a:pPr indent="-368300" lvl="0" marL="457200" rtl="0" algn="l">
              <a:spcBef>
                <a:spcPts val="0"/>
              </a:spcBef>
              <a:spcAft>
                <a:spcPts val="0"/>
              </a:spcAft>
              <a:buClr>
                <a:srgbClr val="222222"/>
              </a:buClr>
              <a:buSzPts val="2200"/>
              <a:buChar char="-"/>
            </a:pPr>
            <a:r>
              <a:rPr lang="en" sz="2200">
                <a:solidFill>
                  <a:srgbClr val="222222"/>
                </a:solidFill>
                <a:highlight>
                  <a:srgbClr val="FFFFFF"/>
                </a:highlight>
              </a:rPr>
              <a:t>If you are entirely unable to make certain materials accessible to your audience, do you need to keep caring for them?</a:t>
            </a:r>
            <a:endParaRPr sz="2200">
              <a:solidFill>
                <a:srgbClr val="222222"/>
              </a:solidFill>
            </a:endParaRPr>
          </a:p>
        </p:txBody>
      </p:sp>
      <p:sp>
        <p:nvSpPr>
          <p:cNvPr id="579" name="Google Shape;579;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3" name="Shape 583"/>
        <p:cNvGrpSpPr/>
        <p:nvPr/>
      </p:nvGrpSpPr>
      <p:grpSpPr>
        <a:xfrm>
          <a:off x="0" y="0"/>
          <a:ext cx="0" cy="0"/>
          <a:chOff x="0" y="0"/>
          <a:chExt cx="0" cy="0"/>
        </a:xfrm>
      </p:grpSpPr>
      <p:sp>
        <p:nvSpPr>
          <p:cNvPr id="584" name="Google Shape;584;p80"/>
          <p:cNvSpPr txBox="1"/>
          <p:nvPr>
            <p:ph type="title"/>
          </p:nvPr>
        </p:nvSpPr>
        <p:spPr>
          <a:xfrm>
            <a:off x="286350" y="522925"/>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More Joy</a:t>
            </a:r>
            <a:endParaRPr sz="4800"/>
          </a:p>
        </p:txBody>
      </p:sp>
      <p:sp>
        <p:nvSpPr>
          <p:cNvPr id="585" name="Google Shape;585;p80"/>
          <p:cNvSpPr txBox="1"/>
          <p:nvPr>
            <p:ph type="title"/>
          </p:nvPr>
        </p:nvSpPr>
        <p:spPr>
          <a:xfrm>
            <a:off x="286350" y="1567975"/>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rPr>
              <a:t>Q &amp; A</a:t>
            </a:r>
            <a:endParaRPr>
              <a:solidFill>
                <a:srgbClr val="000000"/>
              </a:solidFill>
            </a:endParaRPr>
          </a:p>
        </p:txBody>
      </p:sp>
      <p:sp>
        <p:nvSpPr>
          <p:cNvPr id="586" name="Google Shape;586;p80"/>
          <p:cNvSpPr txBox="1"/>
          <p:nvPr>
            <p:ph type="title"/>
          </p:nvPr>
        </p:nvSpPr>
        <p:spPr>
          <a:xfrm>
            <a:off x="469525" y="2807650"/>
            <a:ext cx="3785700" cy="20727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000000"/>
                </a:solidFill>
              </a:rPr>
              <a:t>		CONTACT JEANNINE:</a:t>
            </a:r>
            <a:endParaRPr sz="1400">
              <a:solidFill>
                <a:srgbClr val="000000"/>
              </a:solidFill>
            </a:endParaRPr>
          </a:p>
          <a:p>
            <a:pPr indent="0" lvl="0" marL="0" rtl="0" algn="ctr">
              <a:spcBef>
                <a:spcPts val="0"/>
              </a:spcBef>
              <a:spcAft>
                <a:spcPts val="0"/>
              </a:spcAft>
              <a:buNone/>
            </a:pPr>
            <a:r>
              <a:t/>
            </a:r>
            <a:endParaRPr sz="1400">
              <a:solidFill>
                <a:srgbClr val="000000"/>
              </a:solidFill>
            </a:endParaRPr>
          </a:p>
          <a:p>
            <a:pPr indent="-685800" lvl="0" marL="1143000" rtl="0" algn="l">
              <a:spcBef>
                <a:spcPts val="0"/>
              </a:spcBef>
              <a:spcAft>
                <a:spcPts val="0"/>
              </a:spcAft>
              <a:buNone/>
            </a:pPr>
            <a:r>
              <a:rPr lang="en" sz="1400">
                <a:solidFill>
                  <a:srgbClr val="000000"/>
                </a:solidFill>
              </a:rPr>
              <a:t>Email:	jroe1@iara.in.gov</a:t>
            </a:r>
            <a:endParaRPr sz="1400">
              <a:solidFill>
                <a:srgbClr val="000000"/>
              </a:solidFill>
            </a:endParaRPr>
          </a:p>
          <a:p>
            <a:pPr indent="-685800" lvl="0" marL="1143000" rtl="0" algn="l">
              <a:spcBef>
                <a:spcPts val="0"/>
              </a:spcBef>
              <a:spcAft>
                <a:spcPts val="0"/>
              </a:spcAft>
              <a:buNone/>
            </a:pPr>
            <a:r>
              <a:rPr lang="en" sz="1400">
                <a:solidFill>
                  <a:srgbClr val="000000"/>
                </a:solidFill>
              </a:rPr>
              <a:t>Phone:	</a:t>
            </a:r>
            <a:r>
              <a:rPr lang="en" sz="1400">
                <a:solidFill>
                  <a:srgbClr val="000000"/>
                </a:solidFill>
              </a:rPr>
              <a:t>317-232-3658</a:t>
            </a:r>
            <a:endParaRPr sz="1400">
              <a:solidFill>
                <a:srgbClr val="000000"/>
              </a:solidFill>
            </a:endParaRPr>
          </a:p>
          <a:p>
            <a:pPr indent="-685800" lvl="0" marL="1143000" rtl="0" algn="l">
              <a:spcBef>
                <a:spcPts val="0"/>
              </a:spcBef>
              <a:spcAft>
                <a:spcPts val="0"/>
              </a:spcAft>
              <a:buNone/>
            </a:pPr>
            <a:r>
              <a:rPr lang="en" sz="1400">
                <a:solidFill>
                  <a:srgbClr val="000000"/>
                </a:solidFill>
              </a:rPr>
              <a:t>Address:    402 W. Washington St., W472 Indianapolis, IN 46204</a:t>
            </a:r>
            <a:endParaRPr sz="1400">
              <a:solidFill>
                <a:srgbClr val="000000"/>
              </a:solidFill>
            </a:endParaRPr>
          </a:p>
          <a:p>
            <a:pPr indent="0" lvl="0" marL="457200" rtl="0" algn="l">
              <a:spcBef>
                <a:spcPts val="0"/>
              </a:spcBef>
              <a:spcAft>
                <a:spcPts val="0"/>
              </a:spcAft>
              <a:buNone/>
            </a:pPr>
            <a:r>
              <a:rPr lang="en" sz="1400">
                <a:solidFill>
                  <a:srgbClr val="000000"/>
                </a:solidFill>
              </a:rPr>
              <a:t>Institutional Twitter: @IndianaArchives</a:t>
            </a:r>
            <a:endParaRPr sz="1400">
              <a:solidFill>
                <a:srgbClr val="000000"/>
              </a:solidFill>
            </a:endParaRPr>
          </a:p>
          <a:p>
            <a:pPr indent="0" lvl="0" marL="457200" rtl="0" algn="l">
              <a:spcBef>
                <a:spcPts val="0"/>
              </a:spcBef>
              <a:spcAft>
                <a:spcPts val="0"/>
              </a:spcAft>
              <a:buNone/>
            </a:pPr>
            <a:r>
              <a:rPr lang="en" sz="1400">
                <a:solidFill>
                  <a:srgbClr val="000000"/>
                </a:solidFill>
              </a:rPr>
              <a:t>Personal Twitter: @MLSingInAction</a:t>
            </a:r>
            <a:endParaRPr sz="1400">
              <a:solidFill>
                <a:srgbClr val="000000"/>
              </a:solidFill>
            </a:endParaRPr>
          </a:p>
        </p:txBody>
      </p:sp>
      <p:cxnSp>
        <p:nvCxnSpPr>
          <p:cNvPr id="587" name="Google Shape;587;p80"/>
          <p:cNvCxnSpPr/>
          <p:nvPr/>
        </p:nvCxnSpPr>
        <p:spPr>
          <a:xfrm flipH="1" rot="10800000">
            <a:off x="1670675" y="3201825"/>
            <a:ext cx="889500" cy="300"/>
          </a:xfrm>
          <a:prstGeom prst="straightConnector1">
            <a:avLst/>
          </a:prstGeom>
          <a:noFill/>
          <a:ln cap="flat" cmpd="sng" w="19050">
            <a:solidFill>
              <a:schemeClr val="dk1"/>
            </a:solidFill>
            <a:prstDash val="solid"/>
            <a:round/>
            <a:headEnd len="med" w="med" type="none"/>
            <a:tailEnd len="med" w="med" type="none"/>
          </a:ln>
        </p:spPr>
      </p:cxnSp>
      <p:sp>
        <p:nvSpPr>
          <p:cNvPr id="588" name="Google Shape;588;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89" name="Google Shape;589;p80"/>
          <p:cNvSpPr txBox="1"/>
          <p:nvPr>
            <p:ph type="title"/>
          </p:nvPr>
        </p:nvSpPr>
        <p:spPr>
          <a:xfrm>
            <a:off x="5097100" y="2835950"/>
            <a:ext cx="3785700" cy="20727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000000"/>
                </a:solidFill>
              </a:rPr>
              <a:t>		CONTACT TRICIA:</a:t>
            </a:r>
            <a:endParaRPr sz="1400">
              <a:solidFill>
                <a:srgbClr val="000000"/>
              </a:solidFill>
            </a:endParaRPr>
          </a:p>
          <a:p>
            <a:pPr indent="0" lvl="0" marL="0" rtl="0" algn="ctr">
              <a:spcBef>
                <a:spcPts val="0"/>
              </a:spcBef>
              <a:spcAft>
                <a:spcPts val="0"/>
              </a:spcAft>
              <a:buNone/>
            </a:pPr>
            <a:r>
              <a:t/>
            </a:r>
            <a:endParaRPr sz="1400">
              <a:solidFill>
                <a:srgbClr val="000000"/>
              </a:solidFill>
            </a:endParaRPr>
          </a:p>
          <a:p>
            <a:pPr indent="-685800" lvl="0" marL="1143000" rtl="0" algn="l">
              <a:spcBef>
                <a:spcPts val="0"/>
              </a:spcBef>
              <a:spcAft>
                <a:spcPts val="0"/>
              </a:spcAft>
              <a:buNone/>
            </a:pPr>
            <a:r>
              <a:rPr lang="en" sz="1400">
                <a:solidFill>
                  <a:srgbClr val="000000"/>
                </a:solidFill>
              </a:rPr>
              <a:t>Email: 	tgilson@mybcpl.org</a:t>
            </a:r>
            <a:endParaRPr sz="1400">
              <a:solidFill>
                <a:srgbClr val="000000"/>
              </a:solidFill>
            </a:endParaRPr>
          </a:p>
          <a:p>
            <a:pPr indent="-685800" lvl="0" marL="1143000" rtl="0" algn="l">
              <a:spcBef>
                <a:spcPts val="0"/>
              </a:spcBef>
              <a:spcAft>
                <a:spcPts val="0"/>
              </a:spcAft>
              <a:buNone/>
            </a:pPr>
            <a:r>
              <a:rPr lang="en" sz="1400">
                <a:solidFill>
                  <a:srgbClr val="000000"/>
                </a:solidFill>
              </a:rPr>
              <a:t>Phone:	812-379-1297</a:t>
            </a:r>
            <a:endParaRPr sz="1400">
              <a:solidFill>
                <a:srgbClr val="000000"/>
              </a:solidFill>
            </a:endParaRPr>
          </a:p>
          <a:p>
            <a:pPr indent="-685800" lvl="0" marL="1143000" rtl="0" algn="l">
              <a:spcBef>
                <a:spcPts val="0"/>
              </a:spcBef>
              <a:spcAft>
                <a:spcPts val="0"/>
              </a:spcAft>
              <a:buNone/>
            </a:pPr>
            <a:r>
              <a:rPr lang="en" sz="1400">
                <a:solidFill>
                  <a:srgbClr val="000000"/>
                </a:solidFill>
              </a:rPr>
              <a:t>Address:    Bartholomew County Public Library</a:t>
            </a:r>
            <a:br>
              <a:rPr lang="en" sz="1400">
                <a:solidFill>
                  <a:srgbClr val="000000"/>
                </a:solidFill>
              </a:rPr>
            </a:br>
            <a:r>
              <a:rPr lang="en" sz="1400">
                <a:solidFill>
                  <a:srgbClr val="000000"/>
                </a:solidFill>
              </a:rPr>
              <a:t>536 Fifth Street, Columbus, IN 47201</a:t>
            </a:r>
            <a:endParaRPr sz="1400">
              <a:solidFill>
                <a:srgbClr val="000000"/>
              </a:solidFill>
            </a:endParaRPr>
          </a:p>
          <a:p>
            <a:pPr indent="0" lvl="0" marL="457200" rtl="0" algn="l">
              <a:spcBef>
                <a:spcPts val="0"/>
              </a:spcBef>
              <a:spcAft>
                <a:spcPts val="0"/>
              </a:spcAft>
              <a:buNone/>
            </a:pPr>
            <a:r>
              <a:rPr lang="en" sz="1400">
                <a:solidFill>
                  <a:srgbClr val="000000"/>
                </a:solidFill>
              </a:rPr>
              <a:t>Institutional Instagram: @columbusarchives</a:t>
            </a:r>
            <a:endParaRPr sz="1400">
              <a:solidFill>
                <a:srgbClr val="000000"/>
              </a:solidFill>
            </a:endParaRPr>
          </a:p>
        </p:txBody>
      </p:sp>
      <p:cxnSp>
        <p:nvCxnSpPr>
          <p:cNvPr id="590" name="Google Shape;590;p80"/>
          <p:cNvCxnSpPr/>
          <p:nvPr/>
        </p:nvCxnSpPr>
        <p:spPr>
          <a:xfrm flipH="1" rot="10800000">
            <a:off x="6216625" y="3201825"/>
            <a:ext cx="889500" cy="30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t>
            </a:r>
            <a:r>
              <a:rPr lang="en"/>
              <a:t>etention schedule</a:t>
            </a:r>
            <a:endParaRPr/>
          </a:p>
        </p:txBody>
      </p:sp>
      <p:sp>
        <p:nvSpPr>
          <p:cNvPr id="115" name="Google Shape;115;p19"/>
          <p:cNvSpPr txBox="1"/>
          <p:nvPr>
            <p:ph idx="1" type="body"/>
          </p:nvPr>
        </p:nvSpPr>
        <p:spPr>
          <a:xfrm>
            <a:off x="311700" y="1279475"/>
            <a:ext cx="8413500" cy="2756100"/>
          </a:xfrm>
          <a:prstGeom prst="rect">
            <a:avLst/>
          </a:prstGeom>
        </p:spPr>
        <p:txBody>
          <a:bodyPr anchorCtr="0" anchor="t" bIns="91425" lIns="91425" spcFirstLastPara="1" rIns="91425" wrap="square" tIns="91425">
            <a:noAutofit/>
          </a:bodyPr>
          <a:lstStyle/>
          <a:p>
            <a:pPr indent="0" lvl="0" marL="57150" rtl="0" algn="l">
              <a:lnSpc>
                <a:spcPct val="115000"/>
              </a:lnSpc>
              <a:spcBef>
                <a:spcPts val="0"/>
              </a:spcBef>
              <a:spcAft>
                <a:spcPts val="1100"/>
              </a:spcAft>
              <a:buNone/>
            </a:pPr>
            <a:r>
              <a:rPr lang="en" sz="2400">
                <a:solidFill>
                  <a:srgbClr val="222222"/>
                </a:solidFill>
                <a:highlight>
                  <a:srgbClr val="FFFFFF"/>
                </a:highlight>
              </a:rPr>
              <a:t>A document that identifies and describes an organization's records, usually at the series level, provides instructions for the disposition of records throughout their life cycle.</a:t>
            </a:r>
            <a:endParaRPr sz="2400"/>
          </a:p>
        </p:txBody>
      </p:sp>
      <p:sp>
        <p:nvSpPr>
          <p:cNvPr id="116" name="Google Shape;11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Have you ever asked yourself…</a:t>
            </a:r>
            <a:endParaRPr/>
          </a:p>
        </p:txBody>
      </p:sp>
      <p:sp>
        <p:nvSpPr>
          <p:cNvPr id="122" name="Google Shape;122;p20"/>
          <p:cNvSpPr txBox="1"/>
          <p:nvPr>
            <p:ph idx="1" type="body"/>
          </p:nvPr>
        </p:nvSpPr>
        <p:spPr>
          <a:xfrm>
            <a:off x="311700" y="1024150"/>
            <a:ext cx="8520600" cy="3544800"/>
          </a:xfrm>
          <a:prstGeom prst="rect">
            <a:avLst/>
          </a:prstGeom>
        </p:spPr>
        <p:txBody>
          <a:bodyPr anchorCtr="0" anchor="t" bIns="91425" lIns="91425" spcFirstLastPara="1" rIns="91425" wrap="square" tIns="91425">
            <a:noAutofit/>
          </a:bodyPr>
          <a:lstStyle/>
          <a:p>
            <a:pPr indent="-1371600" lvl="0" marL="1371600" rtl="0" algn="l">
              <a:lnSpc>
                <a:spcPct val="71428"/>
              </a:lnSpc>
              <a:spcBef>
                <a:spcPts val="1100"/>
              </a:spcBef>
              <a:spcAft>
                <a:spcPts val="0"/>
              </a:spcAft>
              <a:buNone/>
            </a:pPr>
            <a:r>
              <a:rPr b="1" lang="en" sz="2400">
                <a:solidFill>
                  <a:srgbClr val="222222"/>
                </a:solidFill>
              </a:rPr>
              <a:t>D</a:t>
            </a:r>
            <a:r>
              <a:rPr b="1" lang="en" sz="2400">
                <a:solidFill>
                  <a:srgbClr val="222222"/>
                </a:solidFill>
              </a:rPr>
              <a:t>o we really have to keep this?</a:t>
            </a:r>
            <a:endParaRPr b="1" sz="2400">
              <a:solidFill>
                <a:srgbClr val="222222"/>
              </a:solidFill>
            </a:endParaRPr>
          </a:p>
          <a:p>
            <a:pPr indent="-1371600" lvl="0" marL="1371600" rtl="0" algn="l">
              <a:lnSpc>
                <a:spcPct val="71428"/>
              </a:lnSpc>
              <a:spcBef>
                <a:spcPts val="1100"/>
              </a:spcBef>
              <a:spcAft>
                <a:spcPts val="1100"/>
              </a:spcAft>
              <a:buNone/>
            </a:pPr>
            <a:r>
              <a:t/>
            </a:r>
            <a:endParaRPr sz="2400">
              <a:solidFill>
                <a:srgbClr val="222222"/>
              </a:solidFill>
            </a:endParaRPr>
          </a:p>
        </p:txBody>
      </p:sp>
      <p:sp>
        <p:nvSpPr>
          <p:cNvPr id="123" name="Google Shape;123;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4" name="Google Shape;124;p20"/>
          <p:cNvPicPr preferRelativeResize="0"/>
          <p:nvPr/>
        </p:nvPicPr>
        <p:blipFill>
          <a:blip r:embed="rId3">
            <a:alphaModFix/>
          </a:blip>
          <a:stretch>
            <a:fillRect/>
          </a:stretch>
        </p:blipFill>
        <p:spPr>
          <a:xfrm>
            <a:off x="378529" y="1696649"/>
            <a:ext cx="4433863" cy="3302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reappraisal</a:t>
            </a:r>
            <a:endParaRPr/>
          </a:p>
        </p:txBody>
      </p:sp>
      <p:sp>
        <p:nvSpPr>
          <p:cNvPr id="130" name="Google Shape;130;p21"/>
          <p:cNvSpPr txBox="1"/>
          <p:nvPr>
            <p:ph idx="1" type="body"/>
          </p:nvPr>
        </p:nvSpPr>
        <p:spPr>
          <a:xfrm>
            <a:off x="311700" y="1279475"/>
            <a:ext cx="8520600" cy="275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222222"/>
                </a:solidFill>
                <a:highlight>
                  <a:srgbClr val="FFFFFF"/>
                </a:highlight>
              </a:rPr>
              <a:t>1. Archives · The process of identifying materials that no longer merit preservation and that are candidates for deaccessioning. </a:t>
            </a:r>
            <a:endParaRPr sz="2400">
              <a:solidFill>
                <a:srgbClr val="222222"/>
              </a:solidFill>
              <a:highlight>
                <a:srgbClr val="FFFFFF"/>
              </a:highlight>
            </a:endParaRPr>
          </a:p>
          <a:p>
            <a:pPr indent="0" lvl="0" marL="57150" rtl="0" algn="l">
              <a:lnSpc>
                <a:spcPct val="115000"/>
              </a:lnSpc>
              <a:spcBef>
                <a:spcPts val="1100"/>
              </a:spcBef>
              <a:spcAft>
                <a:spcPts val="1100"/>
              </a:spcAft>
              <a:buNone/>
            </a:pPr>
            <a:r>
              <a:rPr lang="en" sz="2400">
                <a:solidFill>
                  <a:srgbClr val="222222"/>
                </a:solidFill>
                <a:highlight>
                  <a:srgbClr val="FFFFFF"/>
                </a:highlight>
              </a:rPr>
              <a:t>2. Records management · The process of reviewing materials to reassess their retention value.</a:t>
            </a:r>
            <a:endParaRPr sz="2400"/>
          </a:p>
        </p:txBody>
      </p:sp>
      <p:sp>
        <p:nvSpPr>
          <p:cNvPr id="131" name="Google Shape;131;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